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63" r:id="rId4"/>
    <p:sldId id="265" r:id="rId5"/>
    <p:sldId id="260" r:id="rId6"/>
    <p:sldId id="261" r:id="rId7"/>
    <p:sldId id="264" r:id="rId8"/>
    <p:sldId id="26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3144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5838E1-A38C-422E-9922-3A371847729D}" type="datetimeFigureOut">
              <a:rPr lang="es-ES" smtClean="0"/>
              <a:t>25/04/2019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9C9C97-677C-4D49-86AA-F015B690C1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6725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380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744FDE-A59D-4FAD-83ED-052B5061EDA8}" type="datetimeFigureOut">
              <a:rPr lang="es-ES" smtClean="0"/>
              <a:t>25/04/2019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F3F36E-AF04-4A33-8470-C3026FAFE2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8536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744FDE-A59D-4FAD-83ED-052B5061EDA8}" type="datetimeFigureOut">
              <a:rPr lang="es-ES" smtClean="0"/>
              <a:t>25/04/2019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F3F36E-AF04-4A33-8470-C3026FAFE2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1336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07704" y="274638"/>
            <a:ext cx="5256584" cy="706090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07711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744FDE-A59D-4FAD-83ED-052B5061EDA8}" type="datetimeFigureOut">
              <a:rPr lang="es-ES" smtClean="0"/>
              <a:t>25/04/2019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F3F36E-AF04-4A33-8470-C3026FAFE2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1254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744FDE-A59D-4FAD-83ED-052B5061EDA8}" type="datetimeFigureOut">
              <a:rPr lang="es-ES" smtClean="0"/>
              <a:t>25/04/2019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F3F36E-AF04-4A33-8470-C3026FAFE2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7849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744FDE-A59D-4FAD-83ED-052B5061EDA8}" type="datetimeFigureOut">
              <a:rPr lang="es-ES" smtClean="0"/>
              <a:t>25/04/2019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F3F36E-AF04-4A33-8470-C3026FAFE2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534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744FDE-A59D-4FAD-83ED-052B5061EDA8}" type="datetimeFigureOut">
              <a:rPr lang="es-ES" smtClean="0"/>
              <a:t>25/04/2019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F3F36E-AF04-4A33-8470-C3026FAFE2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0425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744FDE-A59D-4FAD-83ED-052B5061EDA8}" type="datetimeFigureOut">
              <a:rPr lang="es-ES" smtClean="0"/>
              <a:t>25/04/2019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F3F36E-AF04-4A33-8470-C3026FAFE2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4223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744FDE-A59D-4FAD-83ED-052B5061EDA8}" type="datetimeFigureOut">
              <a:rPr lang="es-ES" smtClean="0"/>
              <a:t>25/04/2019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F3F36E-AF04-4A33-8470-C3026FAFE2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9203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744FDE-A59D-4FAD-83ED-052B5061EDA8}" type="datetimeFigureOut">
              <a:rPr lang="es-ES" smtClean="0"/>
              <a:t>25/04/2019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F3F36E-AF04-4A33-8470-C3026FAFE2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7700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2195736" y="274638"/>
            <a:ext cx="4536504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23528" y="1556792"/>
            <a:ext cx="8414119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260648"/>
            <a:ext cx="1167952" cy="793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85444"/>
            <a:ext cx="9144000" cy="13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70186"/>
            <a:ext cx="1609725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24650"/>
            <a:ext cx="9144000" cy="13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2925" y="6120952"/>
            <a:ext cx="37782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376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 La inspección de mercado en la directiva de </a:t>
            </a:r>
            <a:r>
              <a:rPr lang="es-ES" dirty="0" err="1" smtClean="0"/>
              <a:t>Ecodiseño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Sonia Martín, LCOE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1518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¿En qué consiste? 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2" cy="5040560"/>
          </a:xfrm>
        </p:spPr>
        <p:txBody>
          <a:bodyPr>
            <a:normAutofit fontScale="70000" lnSpcReduction="20000"/>
          </a:bodyPr>
          <a:lstStyle/>
          <a:p>
            <a:r>
              <a:rPr lang="es-ES" b="1" dirty="0" smtClean="0"/>
              <a:t>Vigilancia </a:t>
            </a:r>
            <a:r>
              <a:rPr lang="es-ES" b="1" dirty="0"/>
              <a:t>del </a:t>
            </a:r>
            <a:r>
              <a:rPr lang="es-ES" b="1" dirty="0" smtClean="0"/>
              <a:t>Mercado </a:t>
            </a:r>
            <a:r>
              <a:rPr lang="es-ES" i="1" dirty="0" smtClean="0"/>
              <a:t>(reglamento 765/2008): </a:t>
            </a:r>
            <a:r>
              <a:rPr lang="es-ES" sz="2900" dirty="0"/>
              <a:t>actividades llevadas a cabo y medidas tomadas por las autoridades públicas para velar por que los productos cumplan los requisitos legales establecidos por la legislación comunitaria de armonización pertinente o no entrañen un riesgo para la salud y la seguridad o para otros asuntos relacionados con la protección del interés </a:t>
            </a:r>
            <a:r>
              <a:rPr lang="es-ES" sz="2900" dirty="0" smtClean="0"/>
              <a:t>público</a:t>
            </a:r>
          </a:p>
          <a:p>
            <a:endParaRPr lang="es-ES" sz="2900" dirty="0"/>
          </a:p>
          <a:p>
            <a:r>
              <a:rPr lang="es-ES" b="1" dirty="0" smtClean="0"/>
              <a:t> Directiva 2009/125/CE </a:t>
            </a:r>
            <a:r>
              <a:rPr lang="es-ES" i="1" dirty="0" smtClean="0"/>
              <a:t>(artículo 3)</a:t>
            </a:r>
          </a:p>
          <a:p>
            <a:pPr marL="457200" lvl="1" indent="0">
              <a:buNone/>
            </a:pPr>
            <a:r>
              <a:rPr lang="es-ES" dirty="0" smtClean="0">
                <a:solidFill>
                  <a:prstClr val="black"/>
                </a:solidFill>
              </a:rPr>
              <a:t>Autoridades responsables de </a:t>
            </a:r>
            <a:r>
              <a:rPr lang="es-ES" dirty="0">
                <a:solidFill>
                  <a:prstClr val="black"/>
                </a:solidFill>
              </a:rPr>
              <a:t>la vigilancia del </a:t>
            </a:r>
            <a:r>
              <a:rPr lang="es-ES" dirty="0" smtClean="0">
                <a:solidFill>
                  <a:prstClr val="black"/>
                </a:solidFill>
              </a:rPr>
              <a:t>mercado </a:t>
            </a:r>
            <a:r>
              <a:rPr lang="es-ES" dirty="0">
                <a:solidFill>
                  <a:prstClr val="black"/>
                </a:solidFill>
              </a:rPr>
              <a:t>estarán autorizadas a:</a:t>
            </a:r>
          </a:p>
          <a:p>
            <a:pPr marL="1235075" lvl="1" indent="-514350">
              <a:buAutoNum type="alphaLcParenR"/>
            </a:pPr>
            <a:r>
              <a:rPr lang="es-ES" dirty="0" smtClean="0">
                <a:solidFill>
                  <a:prstClr val="black"/>
                </a:solidFill>
              </a:rPr>
              <a:t>organizar </a:t>
            </a:r>
            <a:r>
              <a:rPr lang="es-ES" dirty="0">
                <a:solidFill>
                  <a:prstClr val="black"/>
                </a:solidFill>
              </a:rPr>
              <a:t>controles adecuados de la conformidad del producto, a una escala apropiada, y obligar al fabricante o a </a:t>
            </a:r>
            <a:r>
              <a:rPr lang="es-ES" dirty="0" smtClean="0">
                <a:solidFill>
                  <a:prstClr val="black"/>
                </a:solidFill>
              </a:rPr>
              <a:t>su representante </a:t>
            </a:r>
            <a:r>
              <a:rPr lang="es-ES" dirty="0">
                <a:solidFill>
                  <a:prstClr val="black"/>
                </a:solidFill>
              </a:rPr>
              <a:t>autorizado a retirar del mercado los </a:t>
            </a:r>
            <a:r>
              <a:rPr lang="es-ES" dirty="0" smtClean="0">
                <a:solidFill>
                  <a:prstClr val="black"/>
                </a:solidFill>
              </a:rPr>
              <a:t>productos no conformes;</a:t>
            </a:r>
          </a:p>
          <a:p>
            <a:pPr marL="1235075" lvl="1" indent="-514350">
              <a:buAutoNum type="alphaLcParenR"/>
            </a:pPr>
            <a:r>
              <a:rPr lang="es-ES" dirty="0">
                <a:solidFill>
                  <a:prstClr val="black"/>
                </a:solidFill>
              </a:rPr>
              <a:t>solicitar a las partes afectadas que proporcionen toda la información necesaria, tal como se especifica en las medidas de ejecución;</a:t>
            </a:r>
          </a:p>
          <a:p>
            <a:pPr marL="1235075" lvl="1" indent="-514350">
              <a:buAutoNum type="alphaLcParenR"/>
            </a:pPr>
            <a:r>
              <a:rPr lang="es-ES" dirty="0">
                <a:solidFill>
                  <a:prstClr val="black"/>
                </a:solidFill>
              </a:rPr>
              <a:t>tomar muestras de productos y someterlas a pruebas de conformidad</a:t>
            </a:r>
            <a:endParaRPr lang="es-ES" dirty="0" smtClean="0">
              <a:solidFill>
                <a:prstClr val="black"/>
              </a:solidFill>
            </a:endParaRPr>
          </a:p>
          <a:p>
            <a:pPr marL="720725" lvl="1" indent="0">
              <a:buNone/>
            </a:pPr>
            <a:endParaRPr lang="es-ES" dirty="0">
              <a:solidFill>
                <a:prstClr val="black"/>
              </a:solidFill>
            </a:endParaRPr>
          </a:p>
          <a:p>
            <a:pPr marL="720725" indent="0"/>
            <a:endParaRPr lang="es-ES" b="1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6916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Objetivos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s-ES" sz="3200" dirty="0">
                <a:solidFill>
                  <a:prstClr val="black"/>
                </a:solidFill>
              </a:rPr>
              <a:t>Evitar que existan en el mercado productos ilegales y no fiables</a:t>
            </a:r>
            <a:r>
              <a:rPr lang="es-ES" sz="3200" dirty="0" smtClean="0">
                <a:solidFill>
                  <a:prstClr val="black"/>
                </a:solidFill>
              </a:rPr>
              <a:t>.</a:t>
            </a:r>
          </a:p>
          <a:p>
            <a:pPr marL="0" lvl="1" indent="0">
              <a:buNone/>
            </a:pPr>
            <a:endParaRPr lang="es-ES" sz="3200" dirty="0">
              <a:solidFill>
                <a:prstClr val="black"/>
              </a:solidFill>
            </a:endParaRPr>
          </a:p>
          <a:p>
            <a:r>
              <a:rPr lang="es-ES" dirty="0">
                <a:solidFill>
                  <a:prstClr val="black"/>
                </a:solidFill>
              </a:rPr>
              <a:t>Eliminar la competencia desleal que se establece cuando se comercializa un producto que no cumple la legislación</a:t>
            </a:r>
            <a:r>
              <a:rPr lang="es-ES" dirty="0" smtClean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endParaRPr lang="es-ES" dirty="0">
              <a:solidFill>
                <a:prstClr val="black"/>
              </a:solidFill>
            </a:endParaRPr>
          </a:p>
          <a:p>
            <a:r>
              <a:rPr lang="es-ES" dirty="0">
                <a:solidFill>
                  <a:prstClr val="black"/>
                </a:solidFill>
              </a:rPr>
              <a:t>Persuadir a los agentes implicados de que cumplan la normativa</a:t>
            </a:r>
            <a:r>
              <a:rPr lang="es-ES" dirty="0" smtClean="0">
                <a:solidFill>
                  <a:prstClr val="black"/>
                </a:solidFill>
              </a:rPr>
              <a:t>.</a:t>
            </a:r>
          </a:p>
          <a:p>
            <a:endParaRPr lang="es-ES" dirty="0">
              <a:solidFill>
                <a:prstClr val="black"/>
              </a:solidFill>
            </a:endParaRPr>
          </a:p>
          <a:p>
            <a:pPr lvl="0"/>
            <a:r>
              <a:rPr lang="es-ES" dirty="0">
                <a:solidFill>
                  <a:prstClr val="black"/>
                </a:solidFill>
              </a:rPr>
              <a:t>Analizar y valorar la evolución del grado de cumplimiento de la </a:t>
            </a:r>
            <a:r>
              <a:rPr lang="es-ES" dirty="0" smtClean="0">
                <a:solidFill>
                  <a:prstClr val="black"/>
                </a:solidFill>
              </a:rPr>
              <a:t>normativa.</a:t>
            </a:r>
            <a:r>
              <a:rPr lang="es-ES" dirty="0">
                <a:solidFill>
                  <a:prstClr val="black"/>
                </a:solidFill>
              </a:rPr>
              <a:t> </a:t>
            </a:r>
          </a:p>
          <a:p>
            <a:pPr marL="0" indent="0">
              <a:buNone/>
            </a:pPr>
            <a:endParaRPr lang="es-ES" dirty="0" smtClean="0"/>
          </a:p>
          <a:p>
            <a:endParaRPr lang="es-ES" b="1" dirty="0" smtClean="0"/>
          </a:p>
          <a:p>
            <a:endParaRPr lang="es-ES" b="1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3322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Utilidad de la inspección de mercado (I)</a:t>
            </a:r>
            <a:endParaRPr lang="es-E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72816"/>
            <a:ext cx="8150052" cy="3988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3203848" y="5949280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prstClr val="black"/>
                </a:solidFill>
              </a:rPr>
              <a:t>Fuente: Proyecto H2020 INTAS </a:t>
            </a:r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134076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prstClr val="black"/>
                </a:solidFill>
              </a:rPr>
              <a:t>Ejemplo</a:t>
            </a:r>
            <a:r>
              <a:rPr lang="es-ES" dirty="0" smtClean="0">
                <a:solidFill>
                  <a:prstClr val="black"/>
                </a:solidFill>
              </a:rPr>
              <a:t>: Transformadores </a:t>
            </a:r>
            <a:endParaRPr lang="es-E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78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Utilidad de la inspección de mercado (II)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Ahorro</a:t>
            </a:r>
            <a:r>
              <a:rPr lang="en-US" dirty="0" smtClean="0"/>
              <a:t> </a:t>
            </a:r>
            <a:r>
              <a:rPr lang="en-US" dirty="0" err="1" smtClean="0"/>
              <a:t>estimado</a:t>
            </a:r>
            <a:r>
              <a:rPr lang="en-US" dirty="0" smtClean="0"/>
              <a:t> con el </a:t>
            </a:r>
            <a:r>
              <a:rPr lang="en-US" dirty="0" err="1" smtClean="0"/>
              <a:t>cumplimiento</a:t>
            </a:r>
            <a:r>
              <a:rPr lang="en-US" dirty="0"/>
              <a:t> </a:t>
            </a:r>
            <a:r>
              <a:rPr lang="en-US" dirty="0" smtClean="0"/>
              <a:t>de ED hasta 2030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grandes</a:t>
            </a:r>
            <a:r>
              <a:rPr lang="en-US" dirty="0" smtClean="0"/>
              <a:t> </a:t>
            </a:r>
            <a:r>
              <a:rPr lang="en-US" dirty="0" err="1" smtClean="0"/>
              <a:t>aparatos</a:t>
            </a:r>
            <a:r>
              <a:rPr lang="en-US" dirty="0" smtClean="0"/>
              <a:t> </a:t>
            </a:r>
            <a:r>
              <a:rPr lang="en-US" dirty="0" err="1" smtClean="0"/>
              <a:t>industriales</a:t>
            </a:r>
            <a:r>
              <a:rPr lang="en-US" dirty="0" smtClean="0"/>
              <a:t>:</a:t>
            </a:r>
          </a:p>
          <a:p>
            <a:pPr lvl="1"/>
            <a:r>
              <a:rPr lang="en-US" sz="3200" dirty="0">
                <a:solidFill>
                  <a:prstClr val="black"/>
                </a:solidFill>
              </a:rPr>
              <a:t>~ </a:t>
            </a:r>
            <a:r>
              <a:rPr lang="es-ES" dirty="0" smtClean="0">
                <a:solidFill>
                  <a:prstClr val="black"/>
                </a:solidFill>
              </a:rPr>
              <a:t>39 </a:t>
            </a:r>
            <a:r>
              <a:rPr lang="es-ES" dirty="0" err="1" smtClean="0">
                <a:solidFill>
                  <a:prstClr val="black"/>
                </a:solidFill>
              </a:rPr>
              <a:t>TWh</a:t>
            </a:r>
            <a:r>
              <a:rPr lang="es-ES" dirty="0" smtClean="0">
                <a:solidFill>
                  <a:prstClr val="black"/>
                </a:solidFill>
              </a:rPr>
              <a:t>/año de ahorro de electricidad</a:t>
            </a:r>
            <a:endParaRPr lang="es-ES" dirty="0">
              <a:solidFill>
                <a:prstClr val="black"/>
              </a:solidFill>
            </a:endParaRPr>
          </a:p>
          <a:p>
            <a:pPr lvl="1"/>
            <a:r>
              <a:rPr lang="en-US" dirty="0">
                <a:solidFill>
                  <a:prstClr val="black"/>
                </a:solidFill>
              </a:rPr>
              <a:t>~13 Mt </a:t>
            </a:r>
            <a:r>
              <a:rPr lang="en-US" dirty="0" smtClean="0">
                <a:solidFill>
                  <a:prstClr val="black"/>
                </a:solidFill>
              </a:rPr>
              <a:t>CO2  </a:t>
            </a:r>
            <a:r>
              <a:rPr lang="en-US" dirty="0" err="1" smtClean="0">
                <a:solidFill>
                  <a:prstClr val="black"/>
                </a:solidFill>
              </a:rPr>
              <a:t>por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año</a:t>
            </a:r>
            <a:endParaRPr lang="es-ES" dirty="0">
              <a:solidFill>
                <a:prstClr val="black"/>
              </a:solidFill>
            </a:endParaRPr>
          </a:p>
          <a:p>
            <a:pPr lvl="1"/>
            <a:r>
              <a:rPr lang="en-US" dirty="0">
                <a:solidFill>
                  <a:prstClr val="black"/>
                </a:solidFill>
              </a:rPr>
              <a:t>~ </a:t>
            </a:r>
            <a:r>
              <a:rPr lang="en-US" dirty="0" smtClean="0">
                <a:solidFill>
                  <a:prstClr val="black"/>
                </a:solidFill>
              </a:rPr>
              <a:t>8,5 </a:t>
            </a:r>
            <a:r>
              <a:rPr lang="en-US" dirty="0" err="1" smtClean="0">
                <a:solidFill>
                  <a:prstClr val="black"/>
                </a:solidFill>
              </a:rPr>
              <a:t>billones</a:t>
            </a:r>
            <a:r>
              <a:rPr lang="en-US" dirty="0" smtClean="0">
                <a:solidFill>
                  <a:prstClr val="black"/>
                </a:solidFill>
              </a:rPr>
              <a:t> € </a:t>
            </a:r>
            <a:endParaRPr lang="es-ES" dirty="0"/>
          </a:p>
          <a:p>
            <a:r>
              <a:rPr lang="es-ES" dirty="0" smtClean="0"/>
              <a:t>El </a:t>
            </a:r>
            <a:r>
              <a:rPr lang="es-ES" dirty="0"/>
              <a:t>gasto </a:t>
            </a:r>
            <a:r>
              <a:rPr lang="es-ES" dirty="0" smtClean="0"/>
              <a:t>en IM </a:t>
            </a:r>
            <a:r>
              <a:rPr lang="es-ES" dirty="0"/>
              <a:t>necesario para conseguir </a:t>
            </a:r>
            <a:r>
              <a:rPr lang="es-ES" dirty="0" smtClean="0"/>
              <a:t>estos objetivos </a:t>
            </a:r>
            <a:r>
              <a:rPr lang="es-ES" dirty="0"/>
              <a:t>de ahorro </a:t>
            </a:r>
            <a:r>
              <a:rPr lang="es-ES" dirty="0" smtClean="0"/>
              <a:t>energético </a:t>
            </a:r>
            <a:r>
              <a:rPr lang="es-ES" dirty="0"/>
              <a:t>se estima en 3 M€ en </a:t>
            </a:r>
            <a:r>
              <a:rPr lang="es-ES" dirty="0" smtClean="0"/>
              <a:t>UE </a:t>
            </a:r>
            <a:r>
              <a:rPr lang="es-ES" dirty="0"/>
              <a:t>( cada € invertido en IM supondría un ahorro de 1000 € en </a:t>
            </a:r>
            <a:r>
              <a:rPr lang="es-ES" dirty="0" smtClean="0"/>
              <a:t>energía)</a:t>
            </a:r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b="1" dirty="0" smtClean="0"/>
          </a:p>
          <a:p>
            <a:endParaRPr lang="es-ES" b="1" dirty="0" smtClean="0"/>
          </a:p>
          <a:p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9263" y="6237312"/>
            <a:ext cx="316388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696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Iniciativas para mejorar la inspección de mercado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Proyecto</a:t>
            </a:r>
            <a:r>
              <a:rPr lang="en-US" dirty="0" smtClean="0"/>
              <a:t> </a:t>
            </a:r>
            <a:r>
              <a:rPr lang="en-US" dirty="0" err="1" smtClean="0"/>
              <a:t>europeo</a:t>
            </a:r>
            <a:r>
              <a:rPr lang="en-US" dirty="0" smtClean="0"/>
              <a:t>  IEE ECOPLIANT (2012-2015)</a:t>
            </a:r>
          </a:p>
          <a:p>
            <a:pPr lvl="1"/>
            <a:r>
              <a:rPr lang="en-US" dirty="0" err="1" smtClean="0">
                <a:solidFill>
                  <a:prstClr val="black"/>
                </a:solidFill>
              </a:rPr>
              <a:t>Vigilancia</a:t>
            </a:r>
            <a:r>
              <a:rPr lang="en-US" dirty="0" smtClean="0">
                <a:solidFill>
                  <a:prstClr val="black"/>
                </a:solidFill>
              </a:rPr>
              <a:t> de </a:t>
            </a:r>
            <a:r>
              <a:rPr lang="en-US" dirty="0" err="1" smtClean="0">
                <a:solidFill>
                  <a:prstClr val="black"/>
                </a:solidFill>
              </a:rPr>
              <a:t>mercado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s-ES" dirty="0" smtClean="0">
                <a:solidFill>
                  <a:prstClr val="black"/>
                </a:solidFill>
              </a:rPr>
              <a:t>en la directiva de </a:t>
            </a:r>
            <a:r>
              <a:rPr lang="es-ES" dirty="0" err="1" smtClean="0">
                <a:solidFill>
                  <a:prstClr val="black"/>
                </a:solidFill>
              </a:rPr>
              <a:t>Ecodiseño</a:t>
            </a:r>
            <a:endParaRPr lang="es-ES" dirty="0"/>
          </a:p>
          <a:p>
            <a:r>
              <a:rPr lang="es-ES" dirty="0" smtClean="0"/>
              <a:t>Proyecto H2020 INTAS (2016-2019)</a:t>
            </a:r>
          </a:p>
          <a:p>
            <a:pPr lvl="1"/>
            <a:r>
              <a:rPr lang="en-US" dirty="0" err="1" smtClean="0">
                <a:solidFill>
                  <a:prstClr val="black"/>
                </a:solidFill>
              </a:rPr>
              <a:t>Vigilancia</a:t>
            </a:r>
            <a:r>
              <a:rPr lang="en-US" dirty="0" smtClean="0">
                <a:solidFill>
                  <a:prstClr val="black"/>
                </a:solidFill>
              </a:rPr>
              <a:t> de </a:t>
            </a:r>
            <a:r>
              <a:rPr lang="en-US" dirty="0" err="1" smtClean="0">
                <a:solidFill>
                  <a:prstClr val="black"/>
                </a:solidFill>
              </a:rPr>
              <a:t>mercado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para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grandes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productos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industriales</a:t>
            </a:r>
            <a:endParaRPr lang="es-ES" dirty="0" smtClean="0"/>
          </a:p>
          <a:p>
            <a:r>
              <a:rPr lang="es-ES" dirty="0" smtClean="0"/>
              <a:t>Proyecto H2020 ANTICSS (2018-2021)</a:t>
            </a:r>
          </a:p>
          <a:p>
            <a:pPr lvl="1"/>
            <a:r>
              <a:rPr lang="es-ES" dirty="0" smtClean="0">
                <a:solidFill>
                  <a:prstClr val="black"/>
                </a:solidFill>
              </a:rPr>
              <a:t>Evaluar </a:t>
            </a:r>
            <a:r>
              <a:rPr lang="es-ES" dirty="0">
                <a:solidFill>
                  <a:prstClr val="black"/>
                </a:solidFill>
              </a:rPr>
              <a:t>y delimitar la “elusión” (</a:t>
            </a:r>
            <a:r>
              <a:rPr lang="es-ES" dirty="0" err="1">
                <a:solidFill>
                  <a:prstClr val="black"/>
                </a:solidFill>
              </a:rPr>
              <a:t>circumvention</a:t>
            </a:r>
            <a:r>
              <a:rPr lang="es-ES" dirty="0">
                <a:solidFill>
                  <a:prstClr val="black"/>
                </a:solidFill>
              </a:rPr>
              <a:t>) </a:t>
            </a:r>
            <a:r>
              <a:rPr lang="es-ES" dirty="0" smtClean="0">
                <a:solidFill>
                  <a:prstClr val="black"/>
                </a:solidFill>
              </a:rPr>
              <a:t>en </a:t>
            </a:r>
            <a:r>
              <a:rPr lang="es-ES" dirty="0" err="1" smtClean="0">
                <a:solidFill>
                  <a:prstClr val="black"/>
                </a:solidFill>
              </a:rPr>
              <a:t>Ecodiseño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>
                <a:solidFill>
                  <a:prstClr val="black"/>
                </a:solidFill>
              </a:rPr>
              <a:t>y </a:t>
            </a:r>
            <a:r>
              <a:rPr lang="es-ES" dirty="0" smtClean="0">
                <a:solidFill>
                  <a:prstClr val="black"/>
                </a:solidFill>
              </a:rPr>
              <a:t>Etiquetado Energético</a:t>
            </a:r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b="1" dirty="0" smtClean="0"/>
          </a:p>
          <a:p>
            <a:endParaRPr lang="es-ES" b="1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2784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Estructura en España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b="1" dirty="0" err="1" smtClean="0"/>
              <a:t>Ecodiseño</a:t>
            </a:r>
            <a:r>
              <a:rPr lang="es-ES" b="1" dirty="0" smtClean="0"/>
              <a:t> (Directiva 2009/125/CE)</a:t>
            </a:r>
          </a:p>
          <a:p>
            <a:pPr lvl="1"/>
            <a:r>
              <a:rPr lang="es-ES" u="sng" dirty="0" smtClean="0">
                <a:solidFill>
                  <a:prstClr val="black"/>
                </a:solidFill>
              </a:rPr>
              <a:t>Ministerio de Industria, Comercio y Turismo</a:t>
            </a:r>
            <a:r>
              <a:rPr lang="es-ES" dirty="0" smtClean="0">
                <a:solidFill>
                  <a:prstClr val="black"/>
                </a:solidFill>
              </a:rPr>
              <a:t>: coordinación</a:t>
            </a:r>
            <a:r>
              <a:rPr lang="es-ES" dirty="0">
                <a:solidFill>
                  <a:prstClr val="black"/>
                </a:solidFill>
              </a:rPr>
              <a:t>, </a:t>
            </a:r>
            <a:r>
              <a:rPr lang="es-ES" dirty="0" smtClean="0">
                <a:solidFill>
                  <a:prstClr val="black"/>
                </a:solidFill>
              </a:rPr>
              <a:t>inspección </a:t>
            </a:r>
            <a:r>
              <a:rPr lang="es-ES" dirty="0">
                <a:solidFill>
                  <a:prstClr val="black"/>
                </a:solidFill>
              </a:rPr>
              <a:t>a nivel </a:t>
            </a:r>
            <a:r>
              <a:rPr lang="es-ES" dirty="0" smtClean="0">
                <a:solidFill>
                  <a:prstClr val="black"/>
                </a:solidFill>
              </a:rPr>
              <a:t>prospectivo, participación en </a:t>
            </a:r>
            <a:r>
              <a:rPr lang="es-ES" dirty="0" err="1" smtClean="0">
                <a:solidFill>
                  <a:prstClr val="black"/>
                </a:solidFill>
              </a:rPr>
              <a:t>AdCo</a:t>
            </a:r>
            <a:endParaRPr lang="es-ES" dirty="0">
              <a:solidFill>
                <a:prstClr val="black"/>
              </a:solidFill>
            </a:endParaRPr>
          </a:p>
          <a:p>
            <a:pPr lvl="1"/>
            <a:r>
              <a:rPr lang="es-ES" u="sng" dirty="0" smtClean="0">
                <a:solidFill>
                  <a:prstClr val="black"/>
                </a:solidFill>
              </a:rPr>
              <a:t>Comunidades Autónomas</a:t>
            </a:r>
            <a:r>
              <a:rPr lang="es-ES" dirty="0" smtClean="0">
                <a:solidFill>
                  <a:prstClr val="black"/>
                </a:solidFill>
              </a:rPr>
              <a:t>: sanciones, diferentes departamentos.</a:t>
            </a:r>
          </a:p>
          <a:p>
            <a:pPr lvl="1"/>
            <a:endParaRPr lang="es-ES" dirty="0">
              <a:solidFill>
                <a:prstClr val="black"/>
              </a:solidFill>
            </a:endParaRPr>
          </a:p>
          <a:p>
            <a:r>
              <a:rPr lang="es-ES" b="1" dirty="0" smtClean="0"/>
              <a:t>Etiquetado energético (Reglamento 2017/1369)</a:t>
            </a:r>
          </a:p>
          <a:p>
            <a:pPr lvl="1"/>
            <a:r>
              <a:rPr lang="es-ES" u="sng" dirty="0" smtClean="0"/>
              <a:t>D. G. Consumo</a:t>
            </a:r>
            <a:r>
              <a:rPr lang="es-ES" dirty="0" smtClean="0"/>
              <a:t>: Solo </a:t>
            </a:r>
            <a:r>
              <a:rPr lang="es-ES" dirty="0"/>
              <a:t>de forma </a:t>
            </a:r>
            <a:r>
              <a:rPr lang="es-ES" dirty="0" smtClean="0"/>
              <a:t>supletoria y a solicitud de cooperación de </a:t>
            </a:r>
            <a:r>
              <a:rPr lang="es-ES" dirty="0"/>
              <a:t>las autoridades responsables de vigilancia del mercado de los reglamentos de </a:t>
            </a:r>
            <a:r>
              <a:rPr lang="es-ES" dirty="0" smtClean="0"/>
              <a:t>etiquetado energético</a:t>
            </a:r>
            <a:r>
              <a:rPr lang="es-ES" i="1" dirty="0" smtClean="0"/>
              <a:t>.</a:t>
            </a:r>
            <a:r>
              <a:rPr lang="es-ES" dirty="0" smtClean="0">
                <a:solidFill>
                  <a:prstClr val="black"/>
                </a:solidFill>
              </a:rPr>
              <a:t> Coordinación. </a:t>
            </a:r>
            <a:endParaRPr lang="es-ES" dirty="0">
              <a:solidFill>
                <a:prstClr val="black"/>
              </a:solidFill>
            </a:endParaRPr>
          </a:p>
          <a:p>
            <a:pPr lvl="1"/>
            <a:r>
              <a:rPr lang="es-ES" u="sng" dirty="0">
                <a:solidFill>
                  <a:prstClr val="black"/>
                </a:solidFill>
              </a:rPr>
              <a:t>Comunidades </a:t>
            </a:r>
            <a:r>
              <a:rPr lang="es-ES" u="sng" dirty="0" smtClean="0">
                <a:solidFill>
                  <a:prstClr val="black"/>
                </a:solidFill>
              </a:rPr>
              <a:t>Autónomas:</a:t>
            </a:r>
            <a:r>
              <a:rPr lang="es-ES" i="1" dirty="0" smtClean="0">
                <a:solidFill>
                  <a:prstClr val="black"/>
                </a:solidFill>
              </a:rPr>
              <a:t> </a:t>
            </a:r>
            <a:r>
              <a:rPr lang="es-ES" dirty="0">
                <a:solidFill>
                  <a:prstClr val="black"/>
                </a:solidFill>
              </a:rPr>
              <a:t>s</a:t>
            </a:r>
            <a:r>
              <a:rPr lang="es-ES" dirty="0" smtClean="0">
                <a:solidFill>
                  <a:prstClr val="black"/>
                </a:solidFill>
              </a:rPr>
              <a:t>anciones</a:t>
            </a:r>
            <a:r>
              <a:rPr lang="es-ES" dirty="0">
                <a:solidFill>
                  <a:prstClr val="black"/>
                </a:solidFill>
              </a:rPr>
              <a:t>, diferentes </a:t>
            </a:r>
            <a:r>
              <a:rPr lang="es-ES" dirty="0" smtClean="0">
                <a:solidFill>
                  <a:prstClr val="black"/>
                </a:solidFill>
              </a:rPr>
              <a:t>departamentos.</a:t>
            </a:r>
            <a:endParaRPr lang="es-ES" dirty="0">
              <a:solidFill>
                <a:prstClr val="black"/>
              </a:solidFill>
            </a:endParaRPr>
          </a:p>
          <a:p>
            <a:endParaRPr lang="es-ES" b="1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032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Futuro de la inspección de mercado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Borrador del nuevo reglamento sobre vigilancia del mercado</a:t>
            </a:r>
          </a:p>
          <a:p>
            <a:pPr lvl="1"/>
            <a:r>
              <a:rPr lang="en-US" dirty="0" err="1" smtClean="0">
                <a:solidFill>
                  <a:prstClr val="black"/>
                </a:solidFill>
              </a:rPr>
              <a:t>Aplicable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desde</a:t>
            </a:r>
            <a:r>
              <a:rPr lang="en-US" dirty="0" smtClean="0">
                <a:solidFill>
                  <a:prstClr val="black"/>
                </a:solidFill>
              </a:rPr>
              <a:t> 2021</a:t>
            </a:r>
          </a:p>
          <a:p>
            <a:pPr lvl="1"/>
            <a:r>
              <a:rPr lang="es-ES" dirty="0">
                <a:solidFill>
                  <a:prstClr val="black"/>
                </a:solidFill>
              </a:rPr>
              <a:t>Reemplaza los artículos 15-29 del Reglamento (CE) </a:t>
            </a:r>
            <a:r>
              <a:rPr lang="es-ES" dirty="0" smtClean="0">
                <a:solidFill>
                  <a:prstClr val="black"/>
                </a:solidFill>
              </a:rPr>
              <a:t>765/2008</a:t>
            </a:r>
            <a:endParaRPr lang="es-ES" dirty="0">
              <a:solidFill>
                <a:prstClr val="black"/>
              </a:solidFill>
            </a:endParaRPr>
          </a:p>
          <a:p>
            <a:pPr lvl="1"/>
            <a:r>
              <a:rPr lang="en-US" dirty="0" err="1" smtClean="0">
                <a:solidFill>
                  <a:prstClr val="black"/>
                </a:solidFill>
              </a:rPr>
              <a:t>Colaboración</a:t>
            </a:r>
            <a:r>
              <a:rPr lang="en-US" dirty="0" smtClean="0">
                <a:solidFill>
                  <a:prstClr val="black"/>
                </a:solidFill>
              </a:rPr>
              <a:t> de </a:t>
            </a:r>
            <a:r>
              <a:rPr lang="en-US" dirty="0" err="1" smtClean="0">
                <a:solidFill>
                  <a:prstClr val="black"/>
                </a:solidFill>
              </a:rPr>
              <a:t>las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autoridades</a:t>
            </a:r>
            <a:r>
              <a:rPr lang="en-US" dirty="0" smtClean="0">
                <a:solidFill>
                  <a:prstClr val="black"/>
                </a:solidFill>
              </a:rPr>
              <a:t> de </a:t>
            </a:r>
            <a:r>
              <a:rPr lang="en-US" dirty="0" err="1" smtClean="0">
                <a:solidFill>
                  <a:prstClr val="black"/>
                </a:solidFill>
              </a:rPr>
              <a:t>vigilancia</a:t>
            </a:r>
            <a:r>
              <a:rPr lang="en-US" dirty="0" smtClean="0">
                <a:solidFill>
                  <a:prstClr val="black"/>
                </a:solidFill>
              </a:rPr>
              <a:t> de </a:t>
            </a:r>
            <a:r>
              <a:rPr lang="en-US" dirty="0" err="1" smtClean="0">
                <a:solidFill>
                  <a:prstClr val="black"/>
                </a:solidFill>
              </a:rPr>
              <a:t>mercado</a:t>
            </a:r>
            <a:r>
              <a:rPr lang="en-US" dirty="0" smtClean="0">
                <a:solidFill>
                  <a:prstClr val="black"/>
                </a:solidFill>
              </a:rPr>
              <a:t> con </a:t>
            </a:r>
            <a:r>
              <a:rPr lang="en-US" dirty="0" err="1" smtClean="0">
                <a:solidFill>
                  <a:prstClr val="black"/>
                </a:solidFill>
              </a:rPr>
              <a:t>otros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agentes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económicos</a:t>
            </a:r>
            <a:r>
              <a:rPr lang="en-US" dirty="0" smtClean="0">
                <a:solidFill>
                  <a:prstClr val="black"/>
                </a:solidFill>
              </a:rPr>
              <a:t> (</a:t>
            </a:r>
            <a:r>
              <a:rPr lang="en-US" dirty="0" err="1" smtClean="0">
                <a:solidFill>
                  <a:prstClr val="black"/>
                </a:solidFill>
              </a:rPr>
              <a:t>otras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autoridades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y </a:t>
            </a:r>
            <a:r>
              <a:rPr lang="en-US" dirty="0" err="1" smtClean="0">
                <a:solidFill>
                  <a:prstClr val="black"/>
                </a:solidFill>
              </a:rPr>
              <a:t>organizaciones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empresariales</a:t>
            </a:r>
            <a:r>
              <a:rPr lang="en-US" dirty="0" smtClean="0">
                <a:solidFill>
                  <a:prstClr val="black"/>
                </a:solidFill>
              </a:rPr>
              <a:t> y de </a:t>
            </a:r>
            <a:r>
              <a:rPr lang="en-US" dirty="0" err="1" smtClean="0">
                <a:solidFill>
                  <a:prstClr val="black"/>
                </a:solidFill>
              </a:rPr>
              <a:t>consumidores</a:t>
            </a:r>
            <a:r>
              <a:rPr lang="en-US" dirty="0" smtClean="0">
                <a:solidFill>
                  <a:prstClr val="black"/>
                </a:solidFill>
              </a:rPr>
              <a:t>)</a:t>
            </a:r>
          </a:p>
          <a:p>
            <a:pPr lvl="1"/>
            <a:r>
              <a:rPr lang="en-US" dirty="0" err="1">
                <a:solidFill>
                  <a:prstClr val="black"/>
                </a:solidFill>
              </a:rPr>
              <a:t>C</a:t>
            </a:r>
            <a:r>
              <a:rPr lang="en-US" dirty="0" err="1" smtClean="0">
                <a:solidFill>
                  <a:prstClr val="black"/>
                </a:solidFill>
              </a:rPr>
              <a:t>ontroles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fronteras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exteriores</a:t>
            </a:r>
            <a:endParaRPr lang="en-US" dirty="0" smtClean="0">
              <a:solidFill>
                <a:prstClr val="black"/>
              </a:solidFill>
            </a:endParaRPr>
          </a:p>
          <a:p>
            <a:pPr lvl="1"/>
            <a:r>
              <a:rPr lang="en-US" dirty="0" err="1" smtClean="0">
                <a:solidFill>
                  <a:prstClr val="black"/>
                </a:solidFill>
              </a:rPr>
              <a:t>Ventas</a:t>
            </a:r>
            <a:r>
              <a:rPr lang="en-US" dirty="0" smtClean="0">
                <a:solidFill>
                  <a:prstClr val="black"/>
                </a:solidFill>
              </a:rPr>
              <a:t> online </a:t>
            </a:r>
            <a:endParaRPr lang="es-ES" dirty="0">
              <a:solidFill>
                <a:prstClr val="black"/>
              </a:solidFill>
            </a:endParaRPr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b="1" dirty="0" smtClean="0"/>
          </a:p>
          <a:p>
            <a:endParaRPr lang="es-ES" b="1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7845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CCEF41030744142B4080EEE04824075" ma:contentTypeVersion="2" ma:contentTypeDescription="Crear nuevo documento." ma:contentTypeScope="" ma:versionID="d857193cff0f42b296e801ae4b2516a3">
  <xsd:schema xmlns:xsd="http://www.w3.org/2001/XMLSchema" xmlns:xs="http://www.w3.org/2001/XMLSchema" xmlns:p="http://schemas.microsoft.com/office/2006/metadata/properties" xmlns:ns2="58c59927-2947-4b75-a5db-6459c3e0dd5b" xmlns:ns3="390d7911-b1e2-42b7-b43a-20f253d1d8d5" targetNamespace="http://schemas.microsoft.com/office/2006/metadata/properties" ma:root="true" ma:fieldsID="f0a4257df6e099b2eb24029668637179" ns2:_="" ns3:_="">
    <xsd:import namespace="58c59927-2947-4b75-a5db-6459c3e0dd5b"/>
    <xsd:import namespace="390d7911-b1e2-42b7-b43a-20f253d1d8d5"/>
    <xsd:element name="properties">
      <xsd:complexType>
        <xsd:sequence>
          <xsd:element name="documentManagement">
            <xsd:complexType>
              <xsd:all>
                <xsd:element ref="ns2:Comentarios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59927-2947-4b75-a5db-6459c3e0dd5b" elementFormDefault="qualified">
    <xsd:import namespace="http://schemas.microsoft.com/office/2006/documentManagement/types"/>
    <xsd:import namespace="http://schemas.microsoft.com/office/infopath/2007/PartnerControls"/>
    <xsd:element name="Comentarios" ma:index="8" nillable="true" ma:displayName="Comentarios" ma:format="Hyperlink" ma:internalName="Comentarios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d7911-b1e2-42b7-b43a-20f253d1d8d5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58c59927-2947-4b75-a5db-6459c3e0dd5b">
      <Url xsi:nil="true"/>
      <Description xsi:nil="true"/>
    </Comentarios>
  </documentManagement>
</p:properties>
</file>

<file path=customXml/itemProps1.xml><?xml version="1.0" encoding="utf-8"?>
<ds:datastoreItem xmlns:ds="http://schemas.openxmlformats.org/officeDocument/2006/customXml" ds:itemID="{E08DB9E5-0E34-451D-896D-CA048A0CAFCC}"/>
</file>

<file path=customXml/itemProps2.xml><?xml version="1.0" encoding="utf-8"?>
<ds:datastoreItem xmlns:ds="http://schemas.openxmlformats.org/officeDocument/2006/customXml" ds:itemID="{CC752B33-A617-40AF-8DF3-B2CC3C8464D4}"/>
</file>

<file path=customXml/itemProps3.xml><?xml version="1.0" encoding="utf-8"?>
<ds:datastoreItem xmlns:ds="http://schemas.openxmlformats.org/officeDocument/2006/customXml" ds:itemID="{CED328C0-C584-4C36-B977-3262E5F45EF9}"/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496</Words>
  <Application>Microsoft Office PowerPoint</Application>
  <PresentationFormat>Presentación en pantalla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de Office</vt:lpstr>
      <vt:lpstr> La inspección de mercado en la directiva de Ecodiseño </vt:lpstr>
      <vt:lpstr>¿En qué consiste?  </vt:lpstr>
      <vt:lpstr>Objetivos</vt:lpstr>
      <vt:lpstr>Utilidad de la inspección de mercado (I)</vt:lpstr>
      <vt:lpstr>Utilidad de la inspección de mercado (II) </vt:lpstr>
      <vt:lpstr>Iniciativas para mejorar la inspección de mercado</vt:lpstr>
      <vt:lpstr>Estructura en España </vt:lpstr>
      <vt:lpstr>Futuro de la inspección de mercado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Sonia Martin</dc:creator>
  <cp:lastModifiedBy>Fuente Garcia, Timoteo De La</cp:lastModifiedBy>
  <cp:revision>33</cp:revision>
  <dcterms:created xsi:type="dcterms:W3CDTF">2019-04-04T08:14:08Z</dcterms:created>
  <dcterms:modified xsi:type="dcterms:W3CDTF">2019-04-25T09:27:53Z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0x0101000CCEF41030744142B4080EEE04824075</vt:lpwstr>
  </property>
</Properties>
</file>