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9" r:id="rId2"/>
    <p:sldId id="305" r:id="rId3"/>
    <p:sldId id="371" r:id="rId4"/>
    <p:sldId id="307" r:id="rId5"/>
    <p:sldId id="370" r:id="rId6"/>
    <p:sldId id="362" r:id="rId7"/>
    <p:sldId id="363" r:id="rId8"/>
    <p:sldId id="366" r:id="rId9"/>
    <p:sldId id="369" r:id="rId10"/>
    <p:sldId id="365" r:id="rId11"/>
    <p:sldId id="372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8585"/>
    <a:srgbClr val="5F5C5F"/>
    <a:srgbClr val="0F416E"/>
    <a:srgbClr val="3051AE"/>
    <a:srgbClr val="5D9FE6"/>
    <a:srgbClr val="177FD5"/>
    <a:srgbClr val="F6D017"/>
    <a:srgbClr val="37161F"/>
    <a:srgbClr val="401820"/>
    <a:srgbClr val="451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6144" autoAdjust="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46E11-AE7B-4926-98DE-3666B452B2E3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21A5A-558F-49F8-9D58-F621E40F3D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0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A5A-558F-49F8-9D58-F621E40F3DE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60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A5A-558F-49F8-9D58-F621E40F3DE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60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44" indent="-285744" algn="just" defTabSz="914377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s-ES" dirty="0" smtClean="0">
                <a:solidFill>
                  <a:prstClr val="black"/>
                </a:solidFill>
                <a:latin typeface="Century Gothic" pitchFamily="34" charset="0"/>
              </a:rPr>
              <a:t>La </a:t>
            </a:r>
            <a:r>
              <a:rPr lang="es-ES" b="1" dirty="0" smtClean="0">
                <a:solidFill>
                  <a:prstClr val="black"/>
                </a:solidFill>
                <a:latin typeface="Century Gothic" pitchFamily="34" charset="0"/>
              </a:rPr>
              <a:t>mitad del objetivo de eficiencia energética </a:t>
            </a:r>
            <a:r>
              <a:rPr lang="es-ES" dirty="0" smtClean="0">
                <a:solidFill>
                  <a:prstClr val="black"/>
                </a:solidFill>
                <a:latin typeface="Century Gothic" pitchFamily="34" charset="0"/>
              </a:rPr>
              <a:t>del 20% para 2020.</a:t>
            </a:r>
          </a:p>
          <a:p>
            <a:pPr algn="just" defTabSz="914377">
              <a:spcBef>
                <a:spcPts val="300"/>
              </a:spcBef>
              <a:spcAft>
                <a:spcPts val="300"/>
              </a:spcAft>
              <a:defRPr/>
            </a:pPr>
            <a:endParaRPr lang="es-ES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285744" indent="-285744" algn="just" defTabSz="914377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s-ES" dirty="0" smtClean="0">
                <a:solidFill>
                  <a:prstClr val="black"/>
                </a:solidFill>
                <a:latin typeface="Century Gothic" pitchFamily="34" charset="0"/>
              </a:rPr>
              <a:t>Un </a:t>
            </a:r>
            <a:r>
              <a:rPr lang="es-ES" b="1" dirty="0" smtClean="0">
                <a:solidFill>
                  <a:prstClr val="black"/>
                </a:solidFill>
                <a:latin typeface="Century Gothic" pitchFamily="34" charset="0"/>
              </a:rPr>
              <a:t>cuarto del objetivo de reducción de emisiones </a:t>
            </a:r>
            <a:r>
              <a:rPr lang="es-ES" dirty="0" smtClean="0">
                <a:solidFill>
                  <a:prstClr val="black"/>
                </a:solidFill>
                <a:latin typeface="Century Gothic" pitchFamily="34" charset="0"/>
              </a:rPr>
              <a:t>de gases de efecto invernadero a 2020.</a:t>
            </a:r>
          </a:p>
          <a:p>
            <a:pPr marL="895328" lvl="1" indent="-285744" algn="just" defTabSz="914377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s-ES" dirty="0" smtClean="0">
                <a:solidFill>
                  <a:prstClr val="black"/>
                </a:solidFill>
                <a:latin typeface="Century Gothic" pitchFamily="34" charset="0"/>
              </a:rPr>
              <a:t>(320 Mt CO2equiv).</a:t>
            </a:r>
          </a:p>
          <a:p>
            <a:pPr algn="just" defTabSz="914377">
              <a:spcBef>
                <a:spcPts val="300"/>
              </a:spcBef>
              <a:spcAft>
                <a:spcPts val="300"/>
              </a:spcAft>
              <a:defRPr/>
            </a:pPr>
            <a:endParaRPr lang="es-ES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380990" indent="-380990" algn="just" defTabSz="914377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s-ES" b="1" dirty="0" smtClean="0">
                <a:solidFill>
                  <a:prstClr val="black"/>
                </a:solidFill>
                <a:latin typeface="Century Gothic" pitchFamily="34" charset="0"/>
              </a:rPr>
              <a:t>Ahorro energético de 150 </a:t>
            </a:r>
            <a:r>
              <a:rPr lang="es-ES" b="1" dirty="0" err="1" smtClean="0">
                <a:solidFill>
                  <a:prstClr val="black"/>
                </a:solidFill>
                <a:latin typeface="Century Gothic" pitchFamily="34" charset="0"/>
              </a:rPr>
              <a:t>Mtep</a:t>
            </a:r>
            <a:r>
              <a:rPr lang="es-ES" b="1" dirty="0" smtClean="0">
                <a:solidFill>
                  <a:prstClr val="black"/>
                </a:solidFill>
                <a:latin typeface="Century Gothic" pitchFamily="34" charset="0"/>
              </a:rPr>
              <a:t> de energía primaria </a:t>
            </a:r>
            <a:r>
              <a:rPr lang="es-ES" dirty="0" smtClean="0">
                <a:solidFill>
                  <a:prstClr val="black"/>
                </a:solidFill>
                <a:latin typeface="Century Gothic" pitchFamily="34" charset="0"/>
              </a:rPr>
              <a:t>por año para 2020.</a:t>
            </a:r>
          </a:p>
          <a:p>
            <a:pPr marL="990575" lvl="1" indent="-380990" algn="just" defTabSz="914377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s-ES" dirty="0" smtClean="0">
                <a:solidFill>
                  <a:prstClr val="black"/>
                </a:solidFill>
                <a:latin typeface="Century Gothic" pitchFamily="34" charset="0"/>
              </a:rPr>
              <a:t>Equivalente al consumo anual de Italia.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A5A-558F-49F8-9D58-F621E40F3DE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35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100" dirty="0" smtClean="0"/>
              <a:t>La mitad del objetivo de eficiencia energética del 20% para 2020.</a:t>
            </a:r>
          </a:p>
          <a:p>
            <a:endParaRPr lang="es-ES" sz="1100" dirty="0" smtClean="0"/>
          </a:p>
          <a:p>
            <a:r>
              <a:rPr lang="es-ES" sz="1100" dirty="0" smtClean="0"/>
              <a:t>Un cuarto del objetivo de reducción de emisiones de gases de efecto invernadero a 2020.</a:t>
            </a:r>
          </a:p>
          <a:p>
            <a:r>
              <a:rPr lang="es-ES" sz="1100" dirty="0" smtClean="0"/>
              <a:t>(320 Mt CO2equiv).</a:t>
            </a:r>
          </a:p>
          <a:p>
            <a:endParaRPr lang="es-ES" sz="1100" dirty="0" smtClean="0"/>
          </a:p>
          <a:p>
            <a:r>
              <a:rPr lang="es-ES" sz="1100" dirty="0" smtClean="0"/>
              <a:t>Ahorro energético de 150 </a:t>
            </a:r>
            <a:r>
              <a:rPr lang="es-ES" sz="1100" dirty="0" err="1" smtClean="0"/>
              <a:t>Mtep</a:t>
            </a:r>
            <a:r>
              <a:rPr lang="es-ES" sz="1100" dirty="0" smtClean="0"/>
              <a:t> de energía primaria por año para 2020.</a:t>
            </a:r>
          </a:p>
          <a:p>
            <a:r>
              <a:rPr lang="es-ES" sz="1100" dirty="0" smtClean="0"/>
              <a:t>Equivalente al consumo anual de Italia.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A5A-558F-49F8-9D58-F621E40F3DE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71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A5A-558F-49F8-9D58-F621E40F3DE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12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A5A-558F-49F8-9D58-F621E40F3DE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81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A5A-558F-49F8-9D58-F621E40F3DE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19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BFB-89C4-48CC-8D4A-7F3C8DBC1021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116E-3037-427D-A1A8-C4A1BF665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5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BFB-89C4-48CC-8D4A-7F3C8DBC1021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116E-3037-427D-A1A8-C4A1BF665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BFB-89C4-48CC-8D4A-7F3C8DBC1021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116E-3037-427D-A1A8-C4A1BF665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228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OGEn'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0"/>
          </p:nvPr>
        </p:nvSpPr>
        <p:spPr>
          <a:xfrm>
            <a:off x="624418" y="1892299"/>
            <a:ext cx="9023977" cy="33609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15 CuadroTexto"/>
          <p:cNvSpPr txBox="1"/>
          <p:nvPr userDrawn="1"/>
        </p:nvSpPr>
        <p:spPr>
          <a:xfrm>
            <a:off x="10336637" y="68627"/>
            <a:ext cx="1855363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</a:p>
          <a:p>
            <a:pPr algn="ctr"/>
            <a:r>
              <a:rPr lang="es-ES" sz="1333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empresa ponente</a:t>
            </a:r>
          </a:p>
          <a:p>
            <a:pPr algn="ctr"/>
            <a:r>
              <a:rPr lang="es-ES" sz="1333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(eliminar este cuadro)</a:t>
            </a:r>
            <a:endParaRPr lang="es-E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BFB-89C4-48CC-8D4A-7F3C8DBC1021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116E-3037-427D-A1A8-C4A1BF665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87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BFB-89C4-48CC-8D4A-7F3C8DBC1021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116E-3037-427D-A1A8-C4A1BF665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67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BFB-89C4-48CC-8D4A-7F3C8DBC1021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116E-3037-427D-A1A8-C4A1BF665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19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BFB-89C4-48CC-8D4A-7F3C8DBC1021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116E-3037-427D-A1A8-C4A1BF665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4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BFB-89C4-48CC-8D4A-7F3C8DBC1021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116E-3037-427D-A1A8-C4A1BF665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86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BFB-89C4-48CC-8D4A-7F3C8DBC1021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116E-3037-427D-A1A8-C4A1BF665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60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BFB-89C4-48CC-8D4A-7F3C8DBC1021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116E-3037-427D-A1A8-C4A1BF665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35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0BFB-89C4-48CC-8D4A-7F3C8DBC1021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116E-3037-427D-A1A8-C4A1BF665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05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0BFB-89C4-48CC-8D4A-7F3C8DBC1021}" type="datetimeFigureOut">
              <a:rPr lang="es-ES" smtClean="0"/>
              <a:t>24/04/2019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E116E-3037-427D-A1A8-C4A1BF665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47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416" y="164637"/>
            <a:ext cx="2208245" cy="664320"/>
          </a:xfrm>
          <a:prstGeom prst="rect">
            <a:avLst/>
          </a:prstGeom>
        </p:spPr>
      </p:pic>
      <p:pic>
        <p:nvPicPr>
          <p:cNvPr id="11" name="15 Imagen" descr="Logos Gob-MINETUR-ENISA grises-trazad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8" b="5277"/>
          <a:stretch>
            <a:fillRect/>
          </a:stretch>
        </p:blipFill>
        <p:spPr>
          <a:xfrm>
            <a:off x="9812874" y="1027904"/>
            <a:ext cx="2357359" cy="5072075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5519937" y="5776813"/>
            <a:ext cx="429293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4377"/>
            <a:r>
              <a:rPr lang="es-ES_tradnl" sz="3600" dirty="0">
                <a:solidFill>
                  <a:prstClr val="black"/>
                </a:solidFill>
                <a:latin typeface="Franklin Gothic Demi Cond" pitchFamily="34" charset="0"/>
              </a:rPr>
              <a:t> </a:t>
            </a:r>
            <a:r>
              <a:rPr lang="es-ES_tradnl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Madrid, </a:t>
            </a:r>
            <a:r>
              <a:rPr lang="es-ES_tradnl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24 de abril de 2019.</a:t>
            </a:r>
            <a:endParaRPr lang="es-ES_tradnl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623393" y="3525011"/>
            <a:ext cx="9189481" cy="111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/>
            <a:r>
              <a:rPr lang="es-ES" sz="3333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Reglamentos de </a:t>
            </a:r>
            <a:r>
              <a:rPr lang="es-ES" sz="3333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ecodiseño</a:t>
            </a:r>
            <a:r>
              <a:rPr lang="es-ES" sz="3333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la perspectiva energética.</a:t>
            </a:r>
            <a:endParaRPr lang="es-ES" sz="3333" b="1" i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11 Rectángulo"/>
          <p:cNvSpPr/>
          <p:nvPr/>
        </p:nvSpPr>
        <p:spPr>
          <a:xfrm>
            <a:off x="2342607" y="5061181"/>
            <a:ext cx="744414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4377"/>
            <a:r>
              <a:rPr lang="es-ES_tradnl" sz="3600" dirty="0">
                <a:solidFill>
                  <a:prstClr val="black"/>
                </a:solidFill>
                <a:latin typeface="Franklin Gothic Demi Cond" pitchFamily="34" charset="0"/>
              </a:rPr>
              <a:t> </a:t>
            </a:r>
            <a:r>
              <a:rPr lang="es-ES_tradnl" sz="1800" b="1" smtClean="0">
                <a:solidFill>
                  <a:prstClr val="black"/>
                </a:solidFill>
                <a:latin typeface="Century Gothic" panose="020B0502020202020204" pitchFamily="34" charset="0"/>
              </a:rPr>
              <a:t>Alfredo Garzón </a:t>
            </a:r>
            <a:r>
              <a:rPr lang="es-ES_tradnl" sz="1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Gómez.</a:t>
            </a:r>
            <a:endParaRPr lang="es-ES_tradnl" sz="1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r" defTabSz="914377"/>
            <a:r>
              <a:rPr lang="es-ES_tradnl" sz="1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Subdirección General de </a:t>
            </a:r>
            <a:r>
              <a:rPr lang="es-ES_tradnl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Eficiencia Energética.</a:t>
            </a:r>
          </a:p>
        </p:txBody>
      </p:sp>
    </p:spTree>
    <p:extLst>
      <p:ext uri="{BB962C8B-B14F-4D97-AF65-F5344CB8AC3E}">
        <p14:creationId xmlns:p14="http://schemas.microsoft.com/office/powerpoint/2010/main" val="39670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31768"/>
          <a:stretch/>
        </p:blipFill>
        <p:spPr>
          <a:xfrm>
            <a:off x="9840416" y="42514"/>
            <a:ext cx="2351584" cy="794199"/>
          </a:xfrm>
          <a:prstGeom prst="rect">
            <a:avLst/>
          </a:prstGeom>
          <a:solidFill>
            <a:srgbClr val="7FBA00">
              <a:alpha val="28000"/>
            </a:srgbClr>
          </a:solidFill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64637"/>
            <a:ext cx="1920213" cy="57767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5885714"/>
            <a:ext cx="384043" cy="38404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113690" y="935298"/>
            <a:ext cx="10078311" cy="1053543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2614626" y="1208366"/>
            <a:ext cx="962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ES" sz="2400" b="1" i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 eficientes en el </a:t>
            </a:r>
            <a:r>
              <a:rPr lang="es-ES" sz="24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mercado. Frigoríficos.</a:t>
            </a:r>
            <a:endParaRPr lang="es-ES" sz="3600" b="1" i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90" y="414338"/>
            <a:ext cx="848703" cy="194784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7856" y="2579116"/>
            <a:ext cx="2219325" cy="14582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065" y="2591350"/>
            <a:ext cx="2219326" cy="14582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9154" y="2976154"/>
            <a:ext cx="997580" cy="66505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642" y="2579116"/>
            <a:ext cx="1909402" cy="369063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1"/>
          <a:srcRect l="16749" r="16749"/>
          <a:stretch/>
        </p:blipFill>
        <p:spPr>
          <a:xfrm>
            <a:off x="3838636" y="4966596"/>
            <a:ext cx="658615" cy="65861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24" name="CuadroTexto 23"/>
          <p:cNvSpPr txBox="1"/>
          <p:nvPr/>
        </p:nvSpPr>
        <p:spPr>
          <a:xfrm>
            <a:off x="5347579" y="4917325"/>
            <a:ext cx="480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Ahorro en el consumo de electricidad</a:t>
            </a:r>
          </a:p>
          <a:p>
            <a:pPr algn="ctr"/>
            <a:endParaRPr lang="es-ES" sz="400" b="1" dirty="0">
              <a:latin typeface="Century Gothic" panose="020B0502020202020204" pitchFamily="34" charset="0"/>
            </a:endParaRPr>
          </a:p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2030: 0,6 </a:t>
            </a:r>
            <a:r>
              <a:rPr lang="es-ES" dirty="0" err="1" smtClean="0">
                <a:latin typeface="Century Gothic" panose="020B0502020202020204" pitchFamily="34" charset="0"/>
              </a:rPr>
              <a:t>Mtep</a:t>
            </a:r>
            <a:r>
              <a:rPr lang="es-ES" dirty="0" smtClean="0">
                <a:latin typeface="Century Gothic" panose="020B0502020202020204" pitchFamily="34" charset="0"/>
              </a:rPr>
              <a:t> (2,8% del total)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11900" y="4048675"/>
            <a:ext cx="4051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Fuente: </a:t>
            </a:r>
            <a:r>
              <a:rPr lang="es-ES" sz="1100" dirty="0"/>
              <a:t>Comisión Europea </a:t>
            </a:r>
            <a:r>
              <a:rPr lang="es-ES" sz="1100" dirty="0" err="1"/>
              <a:t>Ecodesign</a:t>
            </a:r>
            <a:r>
              <a:rPr lang="es-ES" sz="1100" dirty="0"/>
              <a:t> </a:t>
            </a:r>
            <a:r>
              <a:rPr lang="es-ES" sz="1100" dirty="0" err="1"/>
              <a:t>Impact</a:t>
            </a:r>
            <a:r>
              <a:rPr lang="es-ES" sz="1100" dirty="0"/>
              <a:t> </a:t>
            </a:r>
            <a:r>
              <a:rPr lang="es-ES" sz="1100" dirty="0" err="1"/>
              <a:t>Accounting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4598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164637"/>
            <a:ext cx="2208245" cy="664320"/>
          </a:xfrm>
          <a:prstGeom prst="rect">
            <a:avLst/>
          </a:prstGeom>
        </p:spPr>
      </p:pic>
      <p:pic>
        <p:nvPicPr>
          <p:cNvPr id="11" name="15 Imagen" descr="Logos Gob-MINETUR-ENISA grises-trazad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748" b="5277"/>
          <a:stretch>
            <a:fillRect/>
          </a:stretch>
        </p:blipFill>
        <p:spPr>
          <a:xfrm>
            <a:off x="9812874" y="1027904"/>
            <a:ext cx="2357359" cy="5072075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5519937" y="5776813"/>
            <a:ext cx="429293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4377"/>
            <a:r>
              <a:rPr lang="es-ES_tradnl" sz="3600" dirty="0">
                <a:solidFill>
                  <a:prstClr val="black"/>
                </a:solidFill>
                <a:latin typeface="Franklin Gothic Demi Cond" pitchFamily="34" charset="0"/>
              </a:rPr>
              <a:t> </a:t>
            </a:r>
            <a:r>
              <a:rPr lang="es-ES_tradnl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Madrid, </a:t>
            </a:r>
            <a:r>
              <a:rPr lang="es-ES_tradnl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24 de abril de 2019.</a:t>
            </a:r>
            <a:endParaRPr lang="es-ES_tradnl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623393" y="3525011"/>
            <a:ext cx="9189481" cy="111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/>
            <a:r>
              <a:rPr lang="es-ES" sz="3333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Reglamentos de </a:t>
            </a:r>
            <a:r>
              <a:rPr lang="es-ES" sz="3333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ecodiseño</a:t>
            </a:r>
            <a:r>
              <a:rPr lang="es-ES" sz="3333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la perspectiva energética.</a:t>
            </a:r>
            <a:endParaRPr lang="es-ES" sz="3333" b="1" i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11 Rectángulo"/>
          <p:cNvSpPr/>
          <p:nvPr/>
        </p:nvSpPr>
        <p:spPr>
          <a:xfrm>
            <a:off x="2342607" y="5061181"/>
            <a:ext cx="744414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4377"/>
            <a:r>
              <a:rPr lang="es-ES_tradnl" sz="3600" dirty="0">
                <a:solidFill>
                  <a:prstClr val="black"/>
                </a:solidFill>
                <a:latin typeface="Franklin Gothic Demi Cond" pitchFamily="34" charset="0"/>
              </a:rPr>
              <a:t> </a:t>
            </a:r>
            <a:r>
              <a:rPr lang="es-ES_tradnl" sz="1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Alfredo Garzón Gómez.</a:t>
            </a:r>
            <a:endParaRPr lang="es-ES_tradnl" sz="1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r" defTabSz="914377"/>
            <a:r>
              <a:rPr lang="es-ES_tradnl" sz="1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Subdirección General de </a:t>
            </a:r>
            <a:r>
              <a:rPr lang="es-ES_tradnl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Eficiencia Energética.</a:t>
            </a:r>
          </a:p>
        </p:txBody>
      </p:sp>
    </p:spTree>
    <p:extLst>
      <p:ext uri="{BB962C8B-B14F-4D97-AF65-F5344CB8AC3E}">
        <p14:creationId xmlns:p14="http://schemas.microsoft.com/office/powerpoint/2010/main" val="10396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1768"/>
          <a:stretch/>
        </p:blipFill>
        <p:spPr>
          <a:xfrm>
            <a:off x="9840416" y="42514"/>
            <a:ext cx="2351584" cy="794199"/>
          </a:xfrm>
          <a:prstGeom prst="rect">
            <a:avLst/>
          </a:prstGeom>
          <a:solidFill>
            <a:srgbClr val="7FBA00">
              <a:alpha val="28000"/>
            </a:srgbClr>
          </a:solidFill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448" y="164637"/>
            <a:ext cx="1920213" cy="57767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93311" y="1558292"/>
            <a:ext cx="1430867" cy="100922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5280" y="2806569"/>
            <a:ext cx="2876547" cy="100922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93308" y="4009387"/>
            <a:ext cx="2876547" cy="100922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93310" y="5249748"/>
            <a:ext cx="2876545" cy="1009227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815726" y="1558292"/>
            <a:ext cx="1357309" cy="476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812547" y="2080595"/>
            <a:ext cx="1357309" cy="476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5 CuadroTexto"/>
          <p:cNvSpPr txBox="1"/>
          <p:nvPr/>
        </p:nvSpPr>
        <p:spPr>
          <a:xfrm>
            <a:off x="362232" y="2880295"/>
            <a:ext cx="268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s-ES" sz="1200" b="1" dirty="0">
                <a:solidFill>
                  <a:srgbClr val="FFFFFF"/>
                </a:solidFill>
                <a:latin typeface="Century Gothic" pitchFamily="34" charset="0"/>
              </a:rPr>
              <a:t>Penetración de renovables sobre energía final.</a:t>
            </a:r>
          </a:p>
        </p:txBody>
      </p:sp>
      <p:sp>
        <p:nvSpPr>
          <p:cNvPr id="19" name="5 CuadroTexto"/>
          <p:cNvSpPr txBox="1"/>
          <p:nvPr/>
        </p:nvSpPr>
        <p:spPr>
          <a:xfrm>
            <a:off x="349532" y="4105846"/>
            <a:ext cx="2686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ES" sz="1200" b="1" dirty="0">
                <a:solidFill>
                  <a:srgbClr val="FFFFFF"/>
                </a:solidFill>
                <a:latin typeface="Century Gothic" pitchFamily="34" charset="0"/>
              </a:rPr>
              <a:t>Eficiencia energética</a:t>
            </a:r>
            <a:r>
              <a:rPr lang="es-ES" sz="1000" b="1" dirty="0">
                <a:solidFill>
                  <a:srgbClr val="FFFFFF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20" name="5 CuadroTexto"/>
          <p:cNvSpPr txBox="1"/>
          <p:nvPr/>
        </p:nvSpPr>
        <p:spPr>
          <a:xfrm>
            <a:off x="315280" y="5351096"/>
            <a:ext cx="2686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ES" sz="1200" b="1" dirty="0">
                <a:solidFill>
                  <a:srgbClr val="FFFFFF"/>
                </a:solidFill>
                <a:latin typeface="Century Gothic" pitchFamily="34" charset="0"/>
              </a:rPr>
              <a:t>Interconexiones eléctricas</a:t>
            </a:r>
            <a:r>
              <a:rPr lang="es-ES" sz="1000" b="1" dirty="0">
                <a:solidFill>
                  <a:srgbClr val="FFFFFF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21" name="5 CuadroTexto"/>
          <p:cNvSpPr txBox="1"/>
          <p:nvPr/>
        </p:nvSpPr>
        <p:spPr>
          <a:xfrm>
            <a:off x="377651" y="1640416"/>
            <a:ext cx="129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ES" sz="1200" b="1" dirty="0">
                <a:solidFill>
                  <a:srgbClr val="FFFFFF"/>
                </a:solidFill>
                <a:latin typeface="Century Gothic" pitchFamily="34" charset="0"/>
              </a:rPr>
              <a:t>Emisiones GEI.</a:t>
            </a:r>
            <a:endParaRPr lang="es-ES" sz="10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2" name="5 CuadroTexto"/>
          <p:cNvSpPr txBox="1"/>
          <p:nvPr/>
        </p:nvSpPr>
        <p:spPr>
          <a:xfrm>
            <a:off x="1787676" y="1646765"/>
            <a:ext cx="142663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ES" sz="1067" b="1" dirty="0">
                <a:solidFill>
                  <a:prstClr val="black"/>
                </a:solidFill>
                <a:latin typeface="Century Gothic" pitchFamily="34" charset="0"/>
              </a:rPr>
              <a:t>Sectores NO ETS.</a:t>
            </a:r>
          </a:p>
        </p:txBody>
      </p:sp>
      <p:sp>
        <p:nvSpPr>
          <p:cNvPr id="23" name="5 CuadroTexto"/>
          <p:cNvSpPr txBox="1"/>
          <p:nvPr/>
        </p:nvSpPr>
        <p:spPr>
          <a:xfrm>
            <a:off x="1800376" y="2134566"/>
            <a:ext cx="142663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ES" sz="1067" b="1" dirty="0">
                <a:solidFill>
                  <a:prstClr val="black"/>
                </a:solidFill>
                <a:latin typeface="Century Gothic" pitchFamily="34" charset="0"/>
              </a:rPr>
              <a:t>Sectores ETS</a:t>
            </a:r>
            <a:r>
              <a:rPr lang="es-ES" sz="1067" dirty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88" name="Imagen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89" y="3105213"/>
            <a:ext cx="631063" cy="631063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63" y="3163100"/>
            <a:ext cx="551755" cy="524147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9" y="1923163"/>
            <a:ext cx="505908" cy="505908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17" y="5633386"/>
            <a:ext cx="583188" cy="583188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47" y="4408026"/>
            <a:ext cx="575940" cy="534045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3517" y="4408025"/>
            <a:ext cx="460171" cy="467891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069232" y="840330"/>
            <a:ext cx="2753136" cy="5398589"/>
            <a:chOff x="6801924" y="630247"/>
            <a:chExt cx="2064852" cy="4048942"/>
          </a:xfrm>
        </p:grpSpPr>
        <p:sp>
          <p:nvSpPr>
            <p:cNvPr id="28" name="5 CuadroTexto"/>
            <p:cNvSpPr txBox="1"/>
            <p:nvPr/>
          </p:nvSpPr>
          <p:spPr>
            <a:xfrm>
              <a:off x="6816047" y="982044"/>
              <a:ext cx="119538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s-ES" sz="1000" dirty="0">
                  <a:solidFill>
                    <a:prstClr val="black"/>
                  </a:solidFill>
                  <a:latin typeface="Century Gothic" pitchFamily="34" charset="0"/>
                </a:rPr>
                <a:t>Respecto a 1990</a:t>
              </a: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6816046" y="1176235"/>
              <a:ext cx="2050730" cy="756920"/>
            </a:xfrm>
            <a:prstGeom prst="rect">
              <a:avLst/>
            </a:prstGeom>
            <a:noFill/>
            <a:ln w="19050"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s-E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6814443" y="2104927"/>
              <a:ext cx="2052333" cy="756920"/>
            </a:xfrm>
            <a:prstGeom prst="rect">
              <a:avLst/>
            </a:prstGeom>
            <a:noFill/>
            <a:ln w="1905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s-E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6814442" y="2998781"/>
              <a:ext cx="2052333" cy="756920"/>
            </a:xfrm>
            <a:prstGeom prst="rect">
              <a:avLst/>
            </a:prstGeom>
            <a:noFill/>
            <a:ln w="190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s-E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814442" y="3922269"/>
              <a:ext cx="2052333" cy="756920"/>
            </a:xfrm>
            <a:prstGeom prst="rect">
              <a:avLst/>
            </a:prstGeom>
            <a:noFill/>
            <a:ln w="19050">
              <a:solidFill>
                <a:srgbClr val="BF9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s-E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5" name="Imagen 5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3" r="16653"/>
            <a:stretch/>
          </p:blipFill>
          <p:spPr>
            <a:xfrm>
              <a:off x="6960383" y="1252535"/>
              <a:ext cx="208627" cy="208627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4" name="5 CuadroTexto"/>
            <p:cNvSpPr txBox="1"/>
            <p:nvPr/>
          </p:nvSpPr>
          <p:spPr>
            <a:xfrm>
              <a:off x="6985194" y="4241498"/>
              <a:ext cx="1855306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entury Gothic" pitchFamily="34" charset="0"/>
                </a:rPr>
                <a:t>N/A.</a:t>
              </a:r>
              <a:endParaRPr lang="es-ES" sz="1400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65" name="5 CuadroTexto"/>
            <p:cNvSpPr txBox="1"/>
            <p:nvPr/>
          </p:nvSpPr>
          <p:spPr>
            <a:xfrm>
              <a:off x="6981384" y="3269948"/>
              <a:ext cx="1855306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entury Gothic" pitchFamily="34" charset="0"/>
                </a:rPr>
                <a:t>N/A.</a:t>
              </a:r>
              <a:endParaRPr lang="es-ES" sz="1400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66" name="5 CuadroTexto"/>
            <p:cNvSpPr txBox="1"/>
            <p:nvPr/>
          </p:nvSpPr>
          <p:spPr>
            <a:xfrm>
              <a:off x="6985194" y="2378408"/>
              <a:ext cx="1855306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s-ES" sz="1400" b="1" dirty="0">
                  <a:solidFill>
                    <a:prstClr val="black"/>
                  </a:solidFill>
                  <a:latin typeface="Century Gothic" pitchFamily="34" charset="0"/>
                </a:rPr>
                <a:t>N/A.</a:t>
              </a:r>
              <a:endParaRPr lang="es-ES" sz="1400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76" name="5 CuadroTexto"/>
            <p:cNvSpPr txBox="1"/>
            <p:nvPr/>
          </p:nvSpPr>
          <p:spPr>
            <a:xfrm>
              <a:off x="6965166" y="1260798"/>
              <a:ext cx="185530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s-ES" sz="1200" dirty="0">
                  <a:solidFill>
                    <a:prstClr val="black"/>
                  </a:solidFill>
                  <a:latin typeface="Century Gothic" pitchFamily="34" charset="0"/>
                </a:rPr>
                <a:t>Entre</a:t>
              </a:r>
              <a:r>
                <a:rPr lang="es-ES" sz="1200" b="1" dirty="0">
                  <a:solidFill>
                    <a:prstClr val="black"/>
                  </a:solidFill>
                  <a:latin typeface="Century Gothic" pitchFamily="34" charset="0"/>
                </a:rPr>
                <a:t> -80%</a:t>
              </a:r>
              <a:r>
                <a:rPr lang="es-ES" sz="1200" dirty="0">
                  <a:solidFill>
                    <a:prstClr val="black"/>
                  </a:solidFill>
                  <a:latin typeface="Century Gothic" pitchFamily="34" charset="0"/>
                </a:rPr>
                <a:t> y </a:t>
              </a:r>
              <a:r>
                <a:rPr lang="es-ES" sz="1200" b="1" dirty="0">
                  <a:solidFill>
                    <a:prstClr val="black"/>
                  </a:solidFill>
                  <a:latin typeface="Century Gothic" pitchFamily="34" charset="0"/>
                </a:rPr>
                <a:t>-95%</a:t>
              </a:r>
              <a:endParaRPr lang="es-ES" sz="1200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4" name="Rectángulo 103"/>
            <p:cNvSpPr/>
            <p:nvPr/>
          </p:nvSpPr>
          <p:spPr>
            <a:xfrm>
              <a:off x="6801924" y="630247"/>
              <a:ext cx="2057400" cy="330732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s-E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5 CuadroTexto"/>
            <p:cNvSpPr txBox="1"/>
            <p:nvPr/>
          </p:nvSpPr>
          <p:spPr>
            <a:xfrm>
              <a:off x="7119134" y="664566"/>
              <a:ext cx="1437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s-ES" b="1" dirty="0">
                  <a:solidFill>
                    <a:srgbClr val="FFFFFF"/>
                  </a:solidFill>
                  <a:latin typeface="Century Gothic" pitchFamily="34" charset="0"/>
                </a:rPr>
                <a:t>Objetivos 2050</a:t>
              </a:r>
            </a:p>
          </p:txBody>
        </p:sp>
      </p:grpSp>
      <p:grpSp>
        <p:nvGrpSpPr>
          <p:cNvPr id="99" name="Grupo 98"/>
          <p:cNvGrpSpPr/>
          <p:nvPr/>
        </p:nvGrpSpPr>
        <p:grpSpPr>
          <a:xfrm>
            <a:off x="5927187" y="850267"/>
            <a:ext cx="3370423" cy="5388652"/>
            <a:chOff x="4445390" y="637700"/>
            <a:chExt cx="2527817" cy="4041489"/>
          </a:xfrm>
        </p:grpSpPr>
        <p:sp>
          <p:nvSpPr>
            <p:cNvPr id="27" name="5 CuadroTexto"/>
            <p:cNvSpPr txBox="1"/>
            <p:nvPr/>
          </p:nvSpPr>
          <p:spPr>
            <a:xfrm>
              <a:off x="5777822" y="982044"/>
              <a:ext cx="119538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s-ES" sz="1000" dirty="0">
                  <a:solidFill>
                    <a:prstClr val="black"/>
                  </a:solidFill>
                  <a:latin typeface="Century Gothic" pitchFamily="34" charset="0"/>
                </a:rPr>
                <a:t>Respecto a 2005</a:t>
              </a:r>
            </a:p>
          </p:txBody>
        </p:sp>
        <p:grpSp>
          <p:nvGrpSpPr>
            <p:cNvPr id="98" name="Grupo 97"/>
            <p:cNvGrpSpPr/>
            <p:nvPr/>
          </p:nvGrpSpPr>
          <p:grpSpPr>
            <a:xfrm>
              <a:off x="4445390" y="637700"/>
              <a:ext cx="2311379" cy="4041489"/>
              <a:chOff x="4445390" y="637700"/>
              <a:chExt cx="2311379" cy="4041489"/>
            </a:xfrm>
          </p:grpSpPr>
          <p:grpSp>
            <p:nvGrpSpPr>
              <p:cNvPr id="96" name="Grupo 95"/>
              <p:cNvGrpSpPr/>
              <p:nvPr/>
            </p:nvGrpSpPr>
            <p:grpSpPr>
              <a:xfrm>
                <a:off x="4639584" y="637700"/>
                <a:ext cx="2117185" cy="4041489"/>
                <a:chOff x="4639584" y="637700"/>
                <a:chExt cx="2117185" cy="4041489"/>
              </a:xfrm>
            </p:grpSpPr>
            <p:sp>
              <p:nvSpPr>
                <p:cNvPr id="7" name="Rectángulo 6"/>
                <p:cNvSpPr/>
                <p:nvPr/>
              </p:nvSpPr>
              <p:spPr>
                <a:xfrm>
                  <a:off x="4649106" y="637700"/>
                  <a:ext cx="2057400" cy="330732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s-E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" name="5 CuadroTexto"/>
                <p:cNvSpPr txBox="1"/>
                <p:nvPr/>
              </p:nvSpPr>
              <p:spPr>
                <a:xfrm>
                  <a:off x="4958864" y="664566"/>
                  <a:ext cx="14378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>
                    <a:defRPr/>
                  </a:pPr>
                  <a:r>
                    <a:rPr lang="es-ES" b="1" dirty="0">
                      <a:solidFill>
                        <a:srgbClr val="FFFFFF"/>
                      </a:solidFill>
                      <a:latin typeface="Century Gothic" pitchFamily="34" charset="0"/>
                    </a:rPr>
                    <a:t>Objetivos 2030</a:t>
                  </a:r>
                </a:p>
              </p:txBody>
            </p:sp>
            <p:sp>
              <p:nvSpPr>
                <p:cNvPr id="26" name="5 CuadroTexto"/>
                <p:cNvSpPr txBox="1"/>
                <p:nvPr/>
              </p:nvSpPr>
              <p:spPr>
                <a:xfrm>
                  <a:off x="4639584" y="977282"/>
                  <a:ext cx="1195385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>
                    <a:defRPr/>
                  </a:pPr>
                  <a:r>
                    <a:rPr lang="es-ES" sz="1000" dirty="0">
                      <a:solidFill>
                        <a:prstClr val="black"/>
                      </a:solidFill>
                      <a:latin typeface="Century Gothic" pitchFamily="34" charset="0"/>
                    </a:rPr>
                    <a:t>Respecto a 1990</a:t>
                  </a:r>
                </a:p>
              </p:txBody>
            </p:sp>
            <p:sp>
              <p:nvSpPr>
                <p:cNvPr id="34" name="Rectángulo 33"/>
                <p:cNvSpPr/>
                <p:nvPr/>
              </p:nvSpPr>
              <p:spPr>
                <a:xfrm>
                  <a:off x="4649106" y="2104927"/>
                  <a:ext cx="2057400" cy="756920"/>
                </a:xfrm>
                <a:prstGeom prst="rect">
                  <a:avLst/>
                </a:prstGeom>
                <a:noFill/>
                <a:ln w="19050">
                  <a:solidFill>
                    <a:srgbClr val="5482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s-E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" name="Rectángulo 36"/>
                <p:cNvSpPr/>
                <p:nvPr/>
              </p:nvSpPr>
              <p:spPr>
                <a:xfrm>
                  <a:off x="4649105" y="2998781"/>
                  <a:ext cx="2057400" cy="756920"/>
                </a:xfrm>
                <a:prstGeom prst="rect">
                  <a:avLst/>
                </a:prstGeom>
                <a:noFill/>
                <a:ln w="19050"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s-E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" name="Rectángulo 39"/>
                <p:cNvSpPr/>
                <p:nvPr/>
              </p:nvSpPr>
              <p:spPr>
                <a:xfrm>
                  <a:off x="4649105" y="3922269"/>
                  <a:ext cx="2057400" cy="756920"/>
                </a:xfrm>
                <a:prstGeom prst="rect">
                  <a:avLst/>
                </a:prstGeom>
                <a:noFill/>
                <a:ln w="19050">
                  <a:solidFill>
                    <a:srgbClr val="BF9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s-E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49" name="Imagen 4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53" r="16653"/>
                <a:stretch/>
              </p:blipFill>
              <p:spPr>
                <a:xfrm>
                  <a:off x="4737550" y="2187613"/>
                  <a:ext cx="208627" cy="208627"/>
                </a:xfrm>
                <a:prstGeom prst="ellipse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pic>
              <p:nvPicPr>
                <p:cNvPr id="50" name="Imagen 49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53" r="16653"/>
                <a:stretch/>
              </p:blipFill>
              <p:spPr>
                <a:xfrm>
                  <a:off x="4737550" y="3073438"/>
                  <a:ext cx="208627" cy="208627"/>
                </a:xfrm>
                <a:prstGeom prst="ellipse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pic>
              <p:nvPicPr>
                <p:cNvPr id="51" name="Imagen 5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53" r="16653"/>
                <a:stretch/>
              </p:blipFill>
              <p:spPr>
                <a:xfrm>
                  <a:off x="4737550" y="4010698"/>
                  <a:ext cx="208627" cy="208627"/>
                </a:xfrm>
                <a:prstGeom prst="ellipse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pic>
              <p:nvPicPr>
                <p:cNvPr id="52" name="Imagen 5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53" r="16653"/>
                <a:stretch/>
              </p:blipFill>
              <p:spPr>
                <a:xfrm>
                  <a:off x="4788985" y="1252535"/>
                  <a:ext cx="208627" cy="208627"/>
                </a:xfrm>
                <a:prstGeom prst="ellipse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pic>
              <p:nvPicPr>
                <p:cNvPr id="53" name="Imagen 52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53" r="16653"/>
                <a:stretch/>
              </p:blipFill>
              <p:spPr>
                <a:xfrm>
                  <a:off x="5590794" y="1263095"/>
                  <a:ext cx="170824" cy="170824"/>
                </a:xfrm>
                <a:prstGeom prst="ellipse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pic>
              <p:nvPicPr>
                <p:cNvPr id="54" name="Imagen 53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53" r="16653"/>
                <a:stretch/>
              </p:blipFill>
              <p:spPr>
                <a:xfrm>
                  <a:off x="5600323" y="1658384"/>
                  <a:ext cx="170824" cy="170824"/>
                </a:xfrm>
                <a:prstGeom prst="ellipse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sp>
              <p:nvSpPr>
                <p:cNvPr id="59" name="5 CuadroTexto"/>
                <p:cNvSpPr txBox="1"/>
                <p:nvPr/>
              </p:nvSpPr>
              <p:spPr>
                <a:xfrm>
                  <a:off x="4716016" y="3291830"/>
                  <a:ext cx="198836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s-ES" sz="1400" b="1" dirty="0">
                      <a:solidFill>
                        <a:prstClr val="black"/>
                      </a:solidFill>
                      <a:latin typeface="Century Gothic" pitchFamily="34" charset="0"/>
                    </a:rPr>
                    <a:t>32,5% </a:t>
                  </a:r>
                  <a:r>
                    <a:rPr lang="es-ES" sz="1400" dirty="0">
                      <a:solidFill>
                        <a:prstClr val="black"/>
                      </a:solidFill>
                      <a:latin typeface="Century Gothic" pitchFamily="34" charset="0"/>
                    </a:rPr>
                    <a:t>de ahorro respecto al tendencial PRIMES 2007</a:t>
                  </a:r>
                </a:p>
              </p:txBody>
            </p:sp>
            <p:sp>
              <p:nvSpPr>
                <p:cNvPr id="63" name="5 CuadroTexto"/>
                <p:cNvSpPr txBox="1"/>
                <p:nvPr/>
              </p:nvSpPr>
              <p:spPr>
                <a:xfrm>
                  <a:off x="4855404" y="4245308"/>
                  <a:ext cx="1855306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s-ES" sz="1400" b="1" dirty="0">
                      <a:solidFill>
                        <a:prstClr val="black"/>
                      </a:solidFill>
                      <a:latin typeface="Century Gothic" pitchFamily="34" charset="0"/>
                    </a:rPr>
                    <a:t>15%</a:t>
                  </a:r>
                  <a:endParaRPr lang="es-ES" sz="1400" dirty="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67" name="5 CuadroTexto"/>
                <p:cNvSpPr txBox="1"/>
                <p:nvPr/>
              </p:nvSpPr>
              <p:spPr>
                <a:xfrm>
                  <a:off x="5019075" y="1258403"/>
                  <a:ext cx="489029" cy="2077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s-ES" sz="1200" b="1" dirty="0">
                      <a:solidFill>
                        <a:prstClr val="black"/>
                      </a:solidFill>
                      <a:latin typeface="Century Gothic" pitchFamily="34" charset="0"/>
                    </a:rPr>
                    <a:t>-40%</a:t>
                  </a:r>
                  <a:endParaRPr lang="es-ES" sz="1200" dirty="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68" name="5 CuadroTexto"/>
                <p:cNvSpPr txBox="1"/>
                <p:nvPr/>
              </p:nvSpPr>
              <p:spPr>
                <a:xfrm>
                  <a:off x="5700536" y="1235230"/>
                  <a:ext cx="489029" cy="2077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s-ES" sz="1200" b="1" dirty="0">
                      <a:solidFill>
                        <a:prstClr val="black"/>
                      </a:solidFill>
                      <a:latin typeface="Century Gothic" pitchFamily="34" charset="0"/>
                    </a:rPr>
                    <a:t>-30%</a:t>
                  </a:r>
                  <a:endParaRPr lang="es-ES" sz="1200" dirty="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69" name="5 CuadroTexto"/>
                <p:cNvSpPr txBox="1"/>
                <p:nvPr/>
              </p:nvSpPr>
              <p:spPr>
                <a:xfrm>
                  <a:off x="5995813" y="1619408"/>
                  <a:ext cx="489029" cy="2077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s-ES" sz="1200" b="1" dirty="0">
                      <a:solidFill>
                        <a:prstClr val="black"/>
                      </a:solidFill>
                      <a:latin typeface="Century Gothic" pitchFamily="34" charset="0"/>
                    </a:rPr>
                    <a:t>-43%</a:t>
                  </a:r>
                  <a:endParaRPr lang="es-ES" sz="1200" dirty="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75" name="5 CuadroTexto"/>
                <p:cNvSpPr txBox="1"/>
                <p:nvPr/>
              </p:nvSpPr>
              <p:spPr>
                <a:xfrm>
                  <a:off x="4788985" y="2413648"/>
                  <a:ext cx="1855306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s-ES" sz="1400" b="1" dirty="0">
                      <a:solidFill>
                        <a:prstClr val="black"/>
                      </a:solidFill>
                      <a:latin typeface="Century Gothic" pitchFamily="34" charset="0"/>
                    </a:rPr>
                    <a:t>32 %</a:t>
                  </a:r>
                  <a:endParaRPr lang="es-ES" sz="1400" dirty="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pic>
              <p:nvPicPr>
                <p:cNvPr id="82" name="Imagen 81"/>
                <p:cNvPicPr>
                  <a:picLocks noChangeAspect="1"/>
                </p:cNvPicPr>
                <p:nvPr/>
              </p:nvPicPr>
              <p:blipFill rotWithShape="1">
                <a:blip r:embed="rId12"/>
                <a:srcRect l="16749" r="16749"/>
                <a:stretch/>
              </p:blipFill>
              <p:spPr>
                <a:xfrm>
                  <a:off x="6141002" y="1260467"/>
                  <a:ext cx="175747" cy="175747"/>
                </a:xfrm>
                <a:prstGeom prst="ellipse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sp>
              <p:nvSpPr>
                <p:cNvPr id="83" name="5 CuadroTexto"/>
                <p:cNvSpPr txBox="1"/>
                <p:nvPr/>
              </p:nvSpPr>
              <p:spPr>
                <a:xfrm>
                  <a:off x="6267740" y="1220501"/>
                  <a:ext cx="489029" cy="2077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defRPr/>
                  </a:pPr>
                  <a:r>
                    <a:rPr lang="es-ES" sz="1200" b="1" dirty="0">
                      <a:solidFill>
                        <a:prstClr val="black"/>
                      </a:solidFill>
                      <a:latin typeface="Century Gothic" pitchFamily="34" charset="0"/>
                    </a:rPr>
                    <a:t>-26%</a:t>
                  </a:r>
                  <a:endParaRPr lang="es-ES" sz="1200" dirty="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84" name="Rectángulo 83"/>
                <p:cNvSpPr/>
                <p:nvPr/>
              </p:nvSpPr>
              <p:spPr>
                <a:xfrm>
                  <a:off x="4641180" y="1172688"/>
                  <a:ext cx="846524" cy="756920"/>
                </a:xfrm>
                <a:prstGeom prst="rect">
                  <a:avLst/>
                </a:prstGeom>
                <a:noFill/>
                <a:ln w="19050">
                  <a:solidFill>
                    <a:srgbClr val="2038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s-E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Rectángulo 84"/>
                <p:cNvSpPr/>
                <p:nvPr/>
              </p:nvSpPr>
              <p:spPr>
                <a:xfrm>
                  <a:off x="5554516" y="1172687"/>
                  <a:ext cx="1126879" cy="357664"/>
                </a:xfrm>
                <a:prstGeom prst="rect">
                  <a:avLst/>
                </a:prstGeom>
                <a:noFill/>
                <a:ln w="19050">
                  <a:solidFill>
                    <a:srgbClr val="B4C7E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s-E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Rectángulo 85"/>
                <p:cNvSpPr/>
                <p:nvPr/>
              </p:nvSpPr>
              <p:spPr>
                <a:xfrm>
                  <a:off x="5554516" y="1564415"/>
                  <a:ext cx="1139302" cy="357664"/>
                </a:xfrm>
                <a:prstGeom prst="rect">
                  <a:avLst/>
                </a:prstGeom>
                <a:noFill/>
                <a:ln w="19050">
                  <a:solidFill>
                    <a:srgbClr val="B4C7E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s-E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pic>
            <p:nvPicPr>
              <p:cNvPr id="87" name="Imagen 8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5390" y="1025543"/>
                <a:ext cx="380603" cy="420582"/>
              </a:xfrm>
              <a:prstGeom prst="rect">
                <a:avLst/>
              </a:prstGeom>
            </p:spPr>
          </p:pic>
          <p:pic>
            <p:nvPicPr>
              <p:cNvPr id="95" name="Imagen 9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79429" y="1936141"/>
                <a:ext cx="380603" cy="420582"/>
              </a:xfrm>
              <a:prstGeom prst="rect">
                <a:avLst/>
              </a:prstGeom>
            </p:spPr>
          </p:pic>
        </p:grpSp>
      </p:grpSp>
      <p:grpSp>
        <p:nvGrpSpPr>
          <p:cNvPr id="94" name="Grupo 93"/>
          <p:cNvGrpSpPr/>
          <p:nvPr/>
        </p:nvGrpSpPr>
        <p:grpSpPr>
          <a:xfrm>
            <a:off x="3069687" y="846035"/>
            <a:ext cx="7065040" cy="6024061"/>
            <a:chOff x="2302265" y="634526"/>
            <a:chExt cx="5298780" cy="4518046"/>
          </a:xfrm>
        </p:grpSpPr>
        <p:grpSp>
          <p:nvGrpSpPr>
            <p:cNvPr id="2" name="Grupo 1"/>
            <p:cNvGrpSpPr/>
            <p:nvPr/>
          </p:nvGrpSpPr>
          <p:grpSpPr>
            <a:xfrm>
              <a:off x="2302265" y="634526"/>
              <a:ext cx="5298780" cy="4518046"/>
              <a:chOff x="2302265" y="634526"/>
              <a:chExt cx="5298780" cy="4518046"/>
            </a:xfrm>
          </p:grpSpPr>
          <p:sp>
            <p:nvSpPr>
              <p:cNvPr id="5" name="5 CuadroTexto"/>
              <p:cNvSpPr txBox="1"/>
              <p:nvPr/>
            </p:nvSpPr>
            <p:spPr>
              <a:xfrm>
                <a:off x="2771800" y="4803998"/>
                <a:ext cx="4829245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s-ES" sz="1200" dirty="0">
                    <a:solidFill>
                      <a:prstClr val="black"/>
                    </a:solidFill>
                    <a:latin typeface="Century Gothic" pitchFamily="34" charset="0"/>
                  </a:rPr>
                  <a:t>Objetivo vinculante.</a:t>
                </a:r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2483768" y="634526"/>
                <a:ext cx="2057400" cy="33073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s-E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5 CuadroTexto"/>
              <p:cNvSpPr txBox="1"/>
              <p:nvPr/>
            </p:nvSpPr>
            <p:spPr>
              <a:xfrm>
                <a:off x="2793527" y="661392"/>
                <a:ext cx="14378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s-ES" b="1" dirty="0">
                    <a:solidFill>
                      <a:srgbClr val="FFFFFF"/>
                    </a:solidFill>
                    <a:latin typeface="Century Gothic" pitchFamily="34" charset="0"/>
                  </a:rPr>
                  <a:t>Objetivos 2020</a:t>
                </a:r>
              </a:p>
            </p:txBody>
          </p:sp>
          <p:sp>
            <p:nvSpPr>
              <p:cNvPr id="24" name="5 CuadroTexto"/>
              <p:cNvSpPr txBox="1"/>
              <p:nvPr/>
            </p:nvSpPr>
            <p:spPr>
              <a:xfrm>
                <a:off x="2477409" y="991569"/>
                <a:ext cx="1195385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s-ES" sz="1000" dirty="0">
                    <a:solidFill>
                      <a:prstClr val="black"/>
                    </a:solidFill>
                    <a:latin typeface="Century Gothic" pitchFamily="34" charset="0"/>
                  </a:rPr>
                  <a:t>Respecto a 1990</a:t>
                </a:r>
              </a:p>
            </p:txBody>
          </p:sp>
          <p:sp>
            <p:nvSpPr>
              <p:cNvPr id="25" name="5 CuadroTexto"/>
              <p:cNvSpPr txBox="1"/>
              <p:nvPr/>
            </p:nvSpPr>
            <p:spPr>
              <a:xfrm>
                <a:off x="3615647" y="996332"/>
                <a:ext cx="1195385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s-ES" sz="1000" dirty="0">
                    <a:solidFill>
                      <a:prstClr val="black"/>
                    </a:solidFill>
                    <a:latin typeface="Century Gothic" pitchFamily="34" charset="0"/>
                  </a:rPr>
                  <a:t>Respecto a 2005</a:t>
                </a:r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2491696" y="1176264"/>
                <a:ext cx="846524" cy="756920"/>
              </a:xfrm>
              <a:prstGeom prst="rect">
                <a:avLst/>
              </a:prstGeom>
              <a:noFill/>
              <a:ln w="19050">
                <a:solidFill>
                  <a:srgbClr val="2038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s-E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3405031" y="1176264"/>
                <a:ext cx="1126879" cy="357664"/>
              </a:xfrm>
              <a:prstGeom prst="rect">
                <a:avLst/>
              </a:prstGeom>
              <a:noFill/>
              <a:ln w="19050">
                <a:solidFill>
                  <a:srgbClr val="B4C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s-E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Rectángulo 30"/>
              <p:cNvSpPr/>
              <p:nvPr/>
            </p:nvSpPr>
            <p:spPr>
              <a:xfrm>
                <a:off x="3405031" y="1567991"/>
                <a:ext cx="1139302" cy="357664"/>
              </a:xfrm>
              <a:prstGeom prst="rect">
                <a:avLst/>
              </a:prstGeom>
              <a:noFill/>
              <a:ln w="19050">
                <a:solidFill>
                  <a:srgbClr val="B4C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s-E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Rectángulo 32"/>
              <p:cNvSpPr/>
              <p:nvPr/>
            </p:nvSpPr>
            <p:spPr>
              <a:xfrm>
                <a:off x="2483769" y="2106355"/>
                <a:ext cx="2057400" cy="756920"/>
              </a:xfrm>
              <a:prstGeom prst="rect">
                <a:avLst/>
              </a:prstGeom>
              <a:noFill/>
              <a:ln w="1905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s-E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2483768" y="3000209"/>
                <a:ext cx="2057400" cy="756920"/>
              </a:xfrm>
              <a:prstGeom prst="rect">
                <a:avLst/>
              </a:prstGeom>
              <a:noFill/>
              <a:ln w="1905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s-E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2483768" y="3923697"/>
                <a:ext cx="2057400" cy="756920"/>
              </a:xfrm>
              <a:prstGeom prst="rect">
                <a:avLst/>
              </a:prstGeom>
              <a:noFill/>
              <a:ln w="19050"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s-E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42" name="Imagen 4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53" r="16653"/>
              <a:stretch/>
            </p:blipFill>
            <p:spPr>
              <a:xfrm>
                <a:off x="2584900" y="1244638"/>
                <a:ext cx="208627" cy="208627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43" name="Imagen 4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53" r="16653"/>
              <a:stretch/>
            </p:blipFill>
            <p:spPr>
              <a:xfrm>
                <a:off x="2556325" y="2193328"/>
                <a:ext cx="208627" cy="208627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44" name="Imagen 43"/>
              <p:cNvPicPr>
                <a:picLocks noChangeAspect="1"/>
              </p:cNvPicPr>
              <p:nvPr/>
            </p:nvPicPr>
            <p:blipFill rotWithShape="1">
              <a:blip r:embed="rId12"/>
              <a:srcRect l="16749" r="16749"/>
              <a:stretch/>
            </p:blipFill>
            <p:spPr>
              <a:xfrm>
                <a:off x="2899363" y="2193328"/>
                <a:ext cx="214639" cy="214639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45" name="Imagen 4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53" r="16653"/>
              <a:stretch/>
            </p:blipFill>
            <p:spPr>
              <a:xfrm>
                <a:off x="2556325" y="3079153"/>
                <a:ext cx="208627" cy="208627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46" name="Imagen 45"/>
              <p:cNvPicPr>
                <a:picLocks noChangeAspect="1"/>
              </p:cNvPicPr>
              <p:nvPr/>
            </p:nvPicPr>
            <p:blipFill rotWithShape="1">
              <a:blip r:embed="rId12"/>
              <a:srcRect l="16749" r="16749"/>
              <a:stretch/>
            </p:blipFill>
            <p:spPr>
              <a:xfrm>
                <a:off x="2899363" y="3079153"/>
                <a:ext cx="214639" cy="214639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47" name="Imagen 4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53" r="16653"/>
              <a:stretch/>
            </p:blipFill>
            <p:spPr>
              <a:xfrm>
                <a:off x="2562040" y="4016413"/>
                <a:ext cx="208627" cy="208627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48" name="Imagen 47"/>
              <p:cNvPicPr>
                <a:picLocks noChangeAspect="1"/>
              </p:cNvPicPr>
              <p:nvPr/>
            </p:nvPicPr>
            <p:blipFill rotWithShape="1">
              <a:blip r:embed="rId12"/>
              <a:srcRect l="16749" r="16749"/>
              <a:stretch/>
            </p:blipFill>
            <p:spPr>
              <a:xfrm>
                <a:off x="2905078" y="4016413"/>
                <a:ext cx="214639" cy="214639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53" r="16653"/>
              <a:stretch/>
            </p:blipFill>
            <p:spPr>
              <a:xfrm>
                <a:off x="3435004" y="1264379"/>
                <a:ext cx="170824" cy="17082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57" name="Imagen 56"/>
              <p:cNvPicPr>
                <a:picLocks noChangeAspect="1"/>
              </p:cNvPicPr>
              <p:nvPr/>
            </p:nvPicPr>
            <p:blipFill rotWithShape="1">
              <a:blip r:embed="rId12"/>
              <a:srcRect l="16749" r="16749"/>
              <a:stretch/>
            </p:blipFill>
            <p:spPr>
              <a:xfrm>
                <a:off x="3962177" y="1271579"/>
                <a:ext cx="175747" cy="175747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58" name="Imagen 57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53" r="16653"/>
              <a:stretch/>
            </p:blipFill>
            <p:spPr>
              <a:xfrm>
                <a:off x="3446334" y="1659944"/>
                <a:ext cx="170824" cy="17082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60" name="5 CuadroTexto"/>
              <p:cNvSpPr txBox="1"/>
              <p:nvPr/>
            </p:nvSpPr>
            <p:spPr>
              <a:xfrm>
                <a:off x="2555776" y="3330908"/>
                <a:ext cx="1907034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s-ES" sz="1400" b="1" dirty="0">
                    <a:solidFill>
                      <a:prstClr val="black"/>
                    </a:solidFill>
                    <a:latin typeface="Century Gothic" pitchFamily="34" charset="0"/>
                  </a:rPr>
                  <a:t>20% </a:t>
                </a:r>
                <a:r>
                  <a:rPr lang="es-ES" sz="1400" dirty="0">
                    <a:solidFill>
                      <a:prstClr val="black"/>
                    </a:solidFill>
                    <a:latin typeface="Century Gothic" pitchFamily="34" charset="0"/>
                  </a:rPr>
                  <a:t>de ahorro respecto al tendencial PRIMES 2007</a:t>
                </a:r>
              </a:p>
            </p:txBody>
          </p:sp>
          <p:sp>
            <p:nvSpPr>
              <p:cNvPr id="62" name="5 CuadroTexto"/>
              <p:cNvSpPr txBox="1"/>
              <p:nvPr/>
            </p:nvSpPr>
            <p:spPr>
              <a:xfrm>
                <a:off x="2603694" y="4237688"/>
                <a:ext cx="1855306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s-ES" sz="1400" b="1" dirty="0">
                    <a:solidFill>
                      <a:prstClr val="black"/>
                    </a:solidFill>
                    <a:latin typeface="Century Gothic" pitchFamily="34" charset="0"/>
                  </a:rPr>
                  <a:t>10%</a:t>
                </a:r>
                <a:endParaRPr lang="es-ES" sz="1400" dirty="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0" name="5 CuadroTexto"/>
              <p:cNvSpPr txBox="1"/>
              <p:nvPr/>
            </p:nvSpPr>
            <p:spPr>
              <a:xfrm>
                <a:off x="3875564" y="1611153"/>
                <a:ext cx="48902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s-ES" sz="1200" b="1" dirty="0">
                    <a:solidFill>
                      <a:prstClr val="black"/>
                    </a:solidFill>
                    <a:latin typeface="Century Gothic" pitchFamily="34" charset="0"/>
                  </a:rPr>
                  <a:t>-21%</a:t>
                </a:r>
                <a:endParaRPr lang="es-ES" sz="1200" dirty="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1" name="5 CuadroTexto"/>
              <p:cNvSpPr txBox="1"/>
              <p:nvPr/>
            </p:nvSpPr>
            <p:spPr>
              <a:xfrm>
                <a:off x="4091297" y="1231612"/>
                <a:ext cx="48902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s-ES" sz="1200" b="1" dirty="0">
                    <a:solidFill>
                      <a:prstClr val="black"/>
                    </a:solidFill>
                    <a:latin typeface="Century Gothic" pitchFamily="34" charset="0"/>
                  </a:rPr>
                  <a:t>-10%</a:t>
                </a:r>
                <a:endParaRPr lang="es-ES" sz="1200" dirty="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2" name="5 CuadroTexto"/>
              <p:cNvSpPr txBox="1"/>
              <p:nvPr/>
            </p:nvSpPr>
            <p:spPr>
              <a:xfrm>
                <a:off x="3554048" y="1226993"/>
                <a:ext cx="48902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s-ES" sz="1200" b="1" dirty="0">
                    <a:solidFill>
                      <a:prstClr val="black"/>
                    </a:solidFill>
                    <a:latin typeface="Century Gothic" pitchFamily="34" charset="0"/>
                  </a:rPr>
                  <a:t>-10%</a:t>
                </a:r>
                <a:endParaRPr lang="es-ES" sz="1200" dirty="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3" name="5 CuadroTexto"/>
              <p:cNvSpPr txBox="1"/>
              <p:nvPr/>
            </p:nvSpPr>
            <p:spPr>
              <a:xfrm>
                <a:off x="2764321" y="1258403"/>
                <a:ext cx="48902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s-ES" sz="1200" b="1" dirty="0">
                    <a:solidFill>
                      <a:prstClr val="black"/>
                    </a:solidFill>
                    <a:latin typeface="Century Gothic" pitchFamily="34" charset="0"/>
                  </a:rPr>
                  <a:t>-20%</a:t>
                </a:r>
                <a:endParaRPr lang="es-ES" sz="1200" dirty="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4" name="5 CuadroTexto"/>
              <p:cNvSpPr txBox="1"/>
              <p:nvPr/>
            </p:nvSpPr>
            <p:spPr>
              <a:xfrm>
                <a:off x="2603694" y="2416508"/>
                <a:ext cx="1855306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s-ES" sz="1400" b="1" dirty="0">
                    <a:solidFill>
                      <a:prstClr val="black"/>
                    </a:solidFill>
                    <a:latin typeface="Century Gothic" pitchFamily="34" charset="0"/>
                  </a:rPr>
                  <a:t>20% </a:t>
                </a:r>
                <a:endParaRPr lang="es-ES" sz="1400" dirty="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pic>
            <p:nvPicPr>
              <p:cNvPr id="77" name="Imagen 7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2265" y="1035068"/>
                <a:ext cx="380603" cy="420582"/>
              </a:xfrm>
              <a:prstGeom prst="rect">
                <a:avLst/>
              </a:prstGeom>
            </p:spPr>
          </p:pic>
          <p:pic>
            <p:nvPicPr>
              <p:cNvPr id="81" name="Imagen 8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15812" y="4731990"/>
                <a:ext cx="380603" cy="420582"/>
              </a:xfrm>
              <a:prstGeom prst="rect">
                <a:avLst/>
              </a:prstGeom>
            </p:spPr>
          </p:pic>
        </p:grpSp>
        <p:pic>
          <p:nvPicPr>
            <p:cNvPr id="97" name="Imagen 9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19189" y="1923678"/>
              <a:ext cx="380603" cy="420582"/>
            </a:xfrm>
            <a:prstGeom prst="rect">
              <a:avLst/>
            </a:prstGeom>
          </p:spPr>
        </p:pic>
      </p:grpSp>
      <p:sp>
        <p:nvSpPr>
          <p:cNvPr id="103" name="Rectangle 26">
            <a:extLst>
              <a:ext uri="{FF2B5EF4-FFF2-40B4-BE49-F238E27FC236}">
                <a16:creationId xmlns:a16="http://schemas.microsoft.com/office/drawing/2014/main" id="{B268C60F-FD8D-4ADB-B82E-7AD32360E4DB}"/>
              </a:ext>
            </a:extLst>
          </p:cNvPr>
          <p:cNvSpPr/>
          <p:nvPr/>
        </p:nvSpPr>
        <p:spPr>
          <a:xfrm>
            <a:off x="6186054" y="-8256"/>
            <a:ext cx="5999975" cy="6858000"/>
          </a:xfrm>
          <a:prstGeom prst="rect">
            <a:avLst/>
          </a:prstGeom>
          <a:solidFill>
            <a:srgbClr val="2D2E31">
              <a:alpha val="7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fr-FR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ZoneTexte 36">
            <a:extLst>
              <a:ext uri="{FF2B5EF4-FFF2-40B4-BE49-F238E27FC236}">
                <a16:creationId xmlns:a16="http://schemas.microsoft.com/office/drawing/2014/main" id="{01B9692C-1508-46AC-9C18-DB554373869E}"/>
              </a:ext>
            </a:extLst>
          </p:cNvPr>
          <p:cNvSpPr txBox="1"/>
          <p:nvPr/>
        </p:nvSpPr>
        <p:spPr>
          <a:xfrm>
            <a:off x="8208235" y="179295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Reducción del </a:t>
            </a:r>
            <a:r>
              <a:rPr lang="fr-FR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21% </a:t>
            </a:r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respecto 1990</a:t>
            </a:r>
          </a:p>
          <a:p>
            <a:pPr defTabSz="914377"/>
            <a:r>
              <a:rPr lang="fr-FR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La </a:t>
            </a:r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reducción más ambiciosa en UE</a:t>
            </a:r>
          </a:p>
        </p:txBody>
      </p:sp>
      <p:sp>
        <p:nvSpPr>
          <p:cNvPr id="107" name="ZoneTexte 37">
            <a:extLst>
              <a:ext uri="{FF2B5EF4-FFF2-40B4-BE49-F238E27FC236}">
                <a16:creationId xmlns:a16="http://schemas.microsoft.com/office/drawing/2014/main" id="{31647FE0-9F6D-416A-A65B-081C091EA572}"/>
              </a:ext>
            </a:extLst>
          </p:cNvPr>
          <p:cNvSpPr txBox="1"/>
          <p:nvPr/>
        </p:nvSpPr>
        <p:spPr>
          <a:xfrm>
            <a:off x="8208235" y="2898691"/>
            <a:ext cx="3936437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42% </a:t>
            </a:r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Renovables</a:t>
            </a:r>
          </a:p>
          <a:p>
            <a:pPr defTabSz="914377"/>
            <a:r>
              <a:rPr lang="fr-FR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74% </a:t>
            </a:r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en generación eléctrica.</a:t>
            </a:r>
          </a:p>
          <a:p>
            <a:pPr defTabSz="914377"/>
            <a:r>
              <a:rPr lang="fr-FR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Nuevos </a:t>
            </a:r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intrumentos para promoción</a:t>
            </a:r>
          </a:p>
          <a:p>
            <a:pPr defTabSz="914377"/>
            <a:endParaRPr lang="fr-FR" sz="1867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ZoneTexte 38">
            <a:extLst>
              <a:ext uri="{FF2B5EF4-FFF2-40B4-BE49-F238E27FC236}">
                <a16:creationId xmlns:a16="http://schemas.microsoft.com/office/drawing/2014/main" id="{217339A0-B0FD-4340-8DA2-72ECA65F4E43}"/>
              </a:ext>
            </a:extLst>
          </p:cNvPr>
          <p:cNvSpPr txBox="1"/>
          <p:nvPr/>
        </p:nvSpPr>
        <p:spPr>
          <a:xfrm>
            <a:off x="8208235" y="3973488"/>
            <a:ext cx="4437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39,6% </a:t>
            </a:r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Eficiencia energética</a:t>
            </a:r>
          </a:p>
          <a:p>
            <a:pPr defTabSz="914377"/>
            <a:r>
              <a:rPr lang="fr-FR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Renovación 1.200.000 viviendas</a:t>
            </a:r>
          </a:p>
          <a:p>
            <a:pPr defTabSz="914377"/>
            <a:r>
              <a:rPr lang="fr-FR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Instalaciones: 300.000 viviendas/año</a:t>
            </a:r>
          </a:p>
          <a:p>
            <a:pPr defTabSz="914377"/>
            <a:r>
              <a:rPr lang="fr-FR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Programas </a:t>
            </a:r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ayudas, incidencia grupos vulnerables</a:t>
            </a:r>
          </a:p>
        </p:txBody>
      </p:sp>
      <p:sp>
        <p:nvSpPr>
          <p:cNvPr id="109" name="ZoneTexte 39">
            <a:extLst>
              <a:ext uri="{FF2B5EF4-FFF2-40B4-BE49-F238E27FC236}">
                <a16:creationId xmlns:a16="http://schemas.microsoft.com/office/drawing/2014/main" id="{0041B170-21C0-49F6-8BF3-909F0FE83369}"/>
              </a:ext>
            </a:extLst>
          </p:cNvPr>
          <p:cNvSpPr txBox="1"/>
          <p:nvPr/>
        </p:nvSpPr>
        <p:spPr>
          <a:xfrm>
            <a:off x="8208236" y="5462623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Facilitar el acceso de generación renovable.</a:t>
            </a:r>
          </a:p>
        </p:txBody>
      </p:sp>
      <p:grpSp>
        <p:nvGrpSpPr>
          <p:cNvPr id="101" name="Grupo 100"/>
          <p:cNvGrpSpPr/>
          <p:nvPr/>
        </p:nvGrpSpPr>
        <p:grpSpPr>
          <a:xfrm>
            <a:off x="6192012" y="1648830"/>
            <a:ext cx="1920213" cy="864096"/>
            <a:chOff x="4644009" y="1236623"/>
            <a:chExt cx="1440160" cy="648072"/>
          </a:xfrm>
        </p:grpSpPr>
        <p:grpSp>
          <p:nvGrpSpPr>
            <p:cNvPr id="110" name="Groupe 12">
              <a:extLst>
                <a:ext uri="{FF2B5EF4-FFF2-40B4-BE49-F238E27FC236}">
                  <a16:creationId xmlns:a16="http://schemas.microsoft.com/office/drawing/2014/main" id="{7583CABE-C448-42D0-A608-468162B4125D}"/>
                </a:ext>
              </a:extLst>
            </p:cNvPr>
            <p:cNvGrpSpPr/>
            <p:nvPr/>
          </p:nvGrpSpPr>
          <p:grpSpPr>
            <a:xfrm>
              <a:off x="4644009" y="1236623"/>
              <a:ext cx="1440160" cy="648072"/>
              <a:chOff x="5295900" y="1641089"/>
              <a:chExt cx="2080260" cy="504648"/>
            </a:xfrm>
          </p:grpSpPr>
          <p:sp>
            <p:nvSpPr>
              <p:cNvPr id="111" name="Flèche : pentagone 4">
                <a:extLst>
                  <a:ext uri="{FF2B5EF4-FFF2-40B4-BE49-F238E27FC236}">
                    <a16:creationId xmlns:a16="http://schemas.microsoft.com/office/drawing/2014/main" id="{F1E5B03E-2237-42B9-969E-AFB02BFCDB07}"/>
                  </a:ext>
                </a:extLst>
              </p:cNvPr>
              <p:cNvSpPr/>
              <p:nvPr/>
            </p:nvSpPr>
            <p:spPr>
              <a:xfrm>
                <a:off x="5295900" y="1641089"/>
                <a:ext cx="2080260" cy="504648"/>
              </a:xfrm>
              <a:prstGeom prst="homePlate">
                <a:avLst/>
              </a:prstGeom>
              <a:solidFill>
                <a:srgbClr val="2038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fr-FR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ZoneTexte 43">
                <a:extLst>
                  <a:ext uri="{FF2B5EF4-FFF2-40B4-BE49-F238E27FC236}">
                    <a16:creationId xmlns:a16="http://schemas.microsoft.com/office/drawing/2014/main" id="{8AE32EA2-6F38-4856-B74C-C5938E64937C}"/>
                  </a:ext>
                </a:extLst>
              </p:cNvPr>
              <p:cNvSpPr txBox="1"/>
              <p:nvPr/>
            </p:nvSpPr>
            <p:spPr>
              <a:xfrm>
                <a:off x="5295900" y="1684020"/>
                <a:ext cx="1982356" cy="233672"/>
              </a:xfrm>
              <a:prstGeom prst="rect">
                <a:avLst/>
              </a:prstGeom>
              <a:solidFill>
                <a:srgbClr val="203864">
                  <a:alpha val="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endParaRPr lang="fr-FR" sz="2000" kern="0" dirty="0">
                  <a:solidFill>
                    <a:prstClr val="white"/>
                  </a:solidFill>
                  <a:latin typeface="Bariol Regular" panose="02000506040000020003" pitchFamily="50" charset="0"/>
                </a:endParaRPr>
              </a:p>
            </p:txBody>
          </p:sp>
        </p:grpSp>
        <p:pic>
          <p:nvPicPr>
            <p:cNvPr id="122" name="Imagen 1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347614"/>
              <a:ext cx="360040" cy="360040"/>
            </a:xfrm>
            <a:prstGeom prst="rect">
              <a:avLst/>
            </a:prstGeom>
          </p:spPr>
        </p:pic>
        <p:sp>
          <p:nvSpPr>
            <p:cNvPr id="123" name="5 CuadroTexto"/>
            <p:cNvSpPr txBox="1"/>
            <p:nvPr/>
          </p:nvSpPr>
          <p:spPr>
            <a:xfrm>
              <a:off x="5037190" y="1476822"/>
              <a:ext cx="97497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s-ES" sz="1200" b="1" dirty="0">
                  <a:solidFill>
                    <a:srgbClr val="FFFFFF"/>
                  </a:solidFill>
                  <a:latin typeface="Century Gothic" pitchFamily="34" charset="0"/>
                </a:rPr>
                <a:t>Emisiones GEI.</a:t>
              </a:r>
              <a:endParaRPr lang="es-ES" sz="10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32" name="Grupo 131"/>
          <p:cNvGrpSpPr/>
          <p:nvPr/>
        </p:nvGrpSpPr>
        <p:grpSpPr>
          <a:xfrm>
            <a:off x="6192012" y="2924351"/>
            <a:ext cx="1920213" cy="864096"/>
            <a:chOff x="4644009" y="2100719"/>
            <a:chExt cx="1440160" cy="648072"/>
          </a:xfrm>
        </p:grpSpPr>
        <p:grpSp>
          <p:nvGrpSpPr>
            <p:cNvPr id="113" name="Groupe 11">
              <a:extLst>
                <a:ext uri="{FF2B5EF4-FFF2-40B4-BE49-F238E27FC236}">
                  <a16:creationId xmlns:a16="http://schemas.microsoft.com/office/drawing/2014/main" id="{A0A23FB0-AFCC-4780-BF7D-4C157E06B3E0}"/>
                </a:ext>
              </a:extLst>
            </p:cNvPr>
            <p:cNvGrpSpPr/>
            <p:nvPr/>
          </p:nvGrpSpPr>
          <p:grpSpPr>
            <a:xfrm>
              <a:off x="4644009" y="2100719"/>
              <a:ext cx="1440160" cy="648072"/>
              <a:chOff x="5295900" y="3003816"/>
              <a:chExt cx="2080260" cy="504648"/>
            </a:xfrm>
          </p:grpSpPr>
          <p:sp>
            <p:nvSpPr>
              <p:cNvPr id="114" name="Flèche : pentagone 30">
                <a:extLst>
                  <a:ext uri="{FF2B5EF4-FFF2-40B4-BE49-F238E27FC236}">
                    <a16:creationId xmlns:a16="http://schemas.microsoft.com/office/drawing/2014/main" id="{1F2A8A20-E10E-43A2-BBB6-3B31199A06E2}"/>
                  </a:ext>
                </a:extLst>
              </p:cNvPr>
              <p:cNvSpPr/>
              <p:nvPr/>
            </p:nvSpPr>
            <p:spPr>
              <a:xfrm>
                <a:off x="5295900" y="3003816"/>
                <a:ext cx="2080260" cy="504648"/>
              </a:xfrm>
              <a:prstGeom prst="homePlate">
                <a:avLst/>
              </a:prstGeom>
              <a:solidFill>
                <a:srgbClr val="54823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fr-FR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ZoneTexte 44">
                <a:extLst>
                  <a:ext uri="{FF2B5EF4-FFF2-40B4-BE49-F238E27FC236}">
                    <a16:creationId xmlns:a16="http://schemas.microsoft.com/office/drawing/2014/main" id="{66B200A6-2E19-45FC-8DD4-037F15EB8FE0}"/>
                  </a:ext>
                </a:extLst>
              </p:cNvPr>
              <p:cNvSpPr txBox="1"/>
              <p:nvPr/>
            </p:nvSpPr>
            <p:spPr>
              <a:xfrm>
                <a:off x="5295900" y="3056085"/>
                <a:ext cx="1982356" cy="233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endParaRPr lang="fr-FR" sz="2000" kern="0" dirty="0">
                  <a:solidFill>
                    <a:prstClr val="white"/>
                  </a:solidFill>
                  <a:latin typeface="Bariol Regular" panose="02000506040000020003" pitchFamily="50" charset="0"/>
                </a:endParaRPr>
              </a:p>
            </p:txBody>
          </p:sp>
        </p:grpSp>
        <p:pic>
          <p:nvPicPr>
            <p:cNvPr id="125" name="Imagen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139702"/>
              <a:ext cx="504056" cy="504056"/>
            </a:xfrm>
            <a:prstGeom prst="rect">
              <a:avLst/>
            </a:prstGeom>
          </p:spPr>
        </p:pic>
        <p:sp>
          <p:nvSpPr>
            <p:cNvPr id="126" name="5 CuadroTexto"/>
            <p:cNvSpPr txBox="1"/>
            <p:nvPr/>
          </p:nvSpPr>
          <p:spPr>
            <a:xfrm>
              <a:off x="5037190" y="2340918"/>
              <a:ext cx="97497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s-ES" sz="1200" b="1" dirty="0">
                  <a:solidFill>
                    <a:srgbClr val="FFFFFF"/>
                  </a:solidFill>
                  <a:latin typeface="Century Gothic" pitchFamily="34" charset="0"/>
                </a:rPr>
                <a:t>Renovables.</a:t>
              </a:r>
              <a:endParaRPr lang="es-ES" sz="10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33" name="Grupo 132"/>
          <p:cNvGrpSpPr/>
          <p:nvPr/>
        </p:nvGrpSpPr>
        <p:grpSpPr>
          <a:xfrm>
            <a:off x="6192012" y="4101075"/>
            <a:ext cx="1920213" cy="864096"/>
            <a:chOff x="4644009" y="2983261"/>
            <a:chExt cx="1440160" cy="648072"/>
          </a:xfrm>
        </p:grpSpPr>
        <p:grpSp>
          <p:nvGrpSpPr>
            <p:cNvPr id="116" name="Groupe 8">
              <a:extLst>
                <a:ext uri="{FF2B5EF4-FFF2-40B4-BE49-F238E27FC236}">
                  <a16:creationId xmlns:a16="http://schemas.microsoft.com/office/drawing/2014/main" id="{5B13D8BA-8035-4AD6-A31D-18DB3DAE6892}"/>
                </a:ext>
              </a:extLst>
            </p:cNvPr>
            <p:cNvGrpSpPr/>
            <p:nvPr/>
          </p:nvGrpSpPr>
          <p:grpSpPr>
            <a:xfrm>
              <a:off x="4644009" y="2983261"/>
              <a:ext cx="1440160" cy="648072"/>
              <a:chOff x="5295900" y="4372428"/>
              <a:chExt cx="2080260" cy="504648"/>
            </a:xfrm>
            <a:solidFill>
              <a:srgbClr val="4472C4"/>
            </a:solidFill>
          </p:grpSpPr>
          <p:sp>
            <p:nvSpPr>
              <p:cNvPr id="117" name="Flèche : pentagone 32">
                <a:extLst>
                  <a:ext uri="{FF2B5EF4-FFF2-40B4-BE49-F238E27FC236}">
                    <a16:creationId xmlns:a16="http://schemas.microsoft.com/office/drawing/2014/main" id="{5287E4F4-5B4F-46C8-842A-F45B8BC0EE3B}"/>
                  </a:ext>
                </a:extLst>
              </p:cNvPr>
              <p:cNvSpPr/>
              <p:nvPr/>
            </p:nvSpPr>
            <p:spPr>
              <a:xfrm>
                <a:off x="5295900" y="4372428"/>
                <a:ext cx="2080260" cy="504648"/>
              </a:xfrm>
              <a:prstGeom prst="homePlat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fr-FR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ZoneTexte 45">
                <a:extLst>
                  <a:ext uri="{FF2B5EF4-FFF2-40B4-BE49-F238E27FC236}">
                    <a16:creationId xmlns:a16="http://schemas.microsoft.com/office/drawing/2014/main" id="{DF231BA3-A151-450D-9825-B1123CC86D5A}"/>
                  </a:ext>
                </a:extLst>
              </p:cNvPr>
              <p:cNvSpPr txBox="1"/>
              <p:nvPr/>
            </p:nvSpPr>
            <p:spPr>
              <a:xfrm>
                <a:off x="5295900" y="4419060"/>
                <a:ext cx="1982356" cy="233672"/>
              </a:xfrm>
              <a:prstGeom prst="rect">
                <a:avLst/>
              </a:prstGeom>
              <a:solidFill>
                <a:srgbClr val="4472C4">
                  <a:alpha val="14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endParaRPr lang="fr-FR" sz="2000" kern="0" dirty="0">
                  <a:solidFill>
                    <a:prstClr val="white"/>
                  </a:solidFill>
                  <a:latin typeface="Bariol Regular" panose="02000506040000020003" pitchFamily="50" charset="0"/>
                </a:endParaRPr>
              </a:p>
            </p:txBody>
          </p:sp>
        </p:grpSp>
        <p:pic>
          <p:nvPicPr>
            <p:cNvPr id="127" name="Imagen 1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6016" y="3147814"/>
              <a:ext cx="273120" cy="277702"/>
            </a:xfrm>
            <a:prstGeom prst="rect">
              <a:avLst/>
            </a:prstGeom>
          </p:spPr>
        </p:pic>
        <p:sp>
          <p:nvSpPr>
            <p:cNvPr id="129" name="5 CuadroTexto"/>
            <p:cNvSpPr txBox="1"/>
            <p:nvPr/>
          </p:nvSpPr>
          <p:spPr>
            <a:xfrm>
              <a:off x="4932040" y="3219822"/>
              <a:ext cx="97497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s-ES" sz="1200" b="1" dirty="0">
                  <a:solidFill>
                    <a:srgbClr val="FFFFFF"/>
                  </a:solidFill>
                  <a:latin typeface="Century Gothic" pitchFamily="34" charset="0"/>
                </a:rPr>
                <a:t>Eficiencia.</a:t>
              </a:r>
              <a:endParaRPr lang="es-ES" sz="10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34" name="Grupo 133"/>
          <p:cNvGrpSpPr/>
          <p:nvPr/>
        </p:nvGrpSpPr>
        <p:grpSpPr>
          <a:xfrm>
            <a:off x="6192012" y="5349213"/>
            <a:ext cx="1920213" cy="864096"/>
            <a:chOff x="4644009" y="3919365"/>
            <a:chExt cx="1440160" cy="648072"/>
          </a:xfrm>
        </p:grpSpPr>
        <p:grpSp>
          <p:nvGrpSpPr>
            <p:cNvPr id="119" name="Groupe 7">
              <a:extLst>
                <a:ext uri="{FF2B5EF4-FFF2-40B4-BE49-F238E27FC236}">
                  <a16:creationId xmlns:a16="http://schemas.microsoft.com/office/drawing/2014/main" id="{49B08EA2-DC30-4899-9F81-AA3FF0725AD6}"/>
                </a:ext>
              </a:extLst>
            </p:cNvPr>
            <p:cNvGrpSpPr/>
            <p:nvPr/>
          </p:nvGrpSpPr>
          <p:grpSpPr>
            <a:xfrm>
              <a:off x="4644009" y="3919365"/>
              <a:ext cx="1440160" cy="648072"/>
              <a:chOff x="5295900" y="5619888"/>
              <a:chExt cx="2080260" cy="504648"/>
            </a:xfrm>
            <a:solidFill>
              <a:srgbClr val="BF9000"/>
            </a:solidFill>
          </p:grpSpPr>
          <p:sp>
            <p:nvSpPr>
              <p:cNvPr id="120" name="Flèche : pentagone 33">
                <a:extLst>
                  <a:ext uri="{FF2B5EF4-FFF2-40B4-BE49-F238E27FC236}">
                    <a16:creationId xmlns:a16="http://schemas.microsoft.com/office/drawing/2014/main" id="{F3B179C5-4259-4AEF-B8EC-AD83A02DFA0C}"/>
                  </a:ext>
                </a:extLst>
              </p:cNvPr>
              <p:cNvSpPr/>
              <p:nvPr/>
            </p:nvSpPr>
            <p:spPr>
              <a:xfrm>
                <a:off x="5295900" y="5619888"/>
                <a:ext cx="2080260" cy="504648"/>
              </a:xfrm>
              <a:prstGeom prst="homePlat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fr-FR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ZoneTexte 46">
                <a:extLst>
                  <a:ext uri="{FF2B5EF4-FFF2-40B4-BE49-F238E27FC236}">
                    <a16:creationId xmlns:a16="http://schemas.microsoft.com/office/drawing/2014/main" id="{4F4E80F5-07A7-412D-968A-01EF5F76D861}"/>
                  </a:ext>
                </a:extLst>
              </p:cNvPr>
              <p:cNvSpPr txBox="1"/>
              <p:nvPr/>
            </p:nvSpPr>
            <p:spPr>
              <a:xfrm>
                <a:off x="5295900" y="5672157"/>
                <a:ext cx="1982356" cy="233672"/>
              </a:xfrm>
              <a:prstGeom prst="rect">
                <a:avLst/>
              </a:prstGeom>
              <a:solidFill>
                <a:srgbClr val="BF9000">
                  <a:alpha val="1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endParaRPr lang="fr-FR" sz="2000" kern="0" dirty="0">
                  <a:solidFill>
                    <a:prstClr val="white"/>
                  </a:solidFill>
                  <a:latin typeface="Bariol Regular" panose="02000506040000020003" pitchFamily="50" charset="0"/>
                </a:endParaRPr>
              </a:p>
            </p:txBody>
          </p:sp>
        </p:grpSp>
        <p:pic>
          <p:nvPicPr>
            <p:cNvPr id="130" name="Imagen 1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673" y="4150583"/>
              <a:ext cx="293375" cy="293375"/>
            </a:xfrm>
            <a:prstGeom prst="rect">
              <a:avLst/>
            </a:prstGeom>
          </p:spPr>
        </p:pic>
        <p:sp>
          <p:nvSpPr>
            <p:cNvPr id="131" name="5 CuadroTexto"/>
            <p:cNvSpPr txBox="1"/>
            <p:nvPr/>
          </p:nvSpPr>
          <p:spPr>
            <a:xfrm>
              <a:off x="4932040" y="4155926"/>
              <a:ext cx="97497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s-ES" sz="1200" b="1" dirty="0">
                  <a:solidFill>
                    <a:srgbClr val="FFFFFF"/>
                  </a:solidFill>
                  <a:latin typeface="Century Gothic" pitchFamily="34" charset="0"/>
                </a:rPr>
                <a:t>Redes.</a:t>
              </a:r>
              <a:endParaRPr lang="es-ES" sz="1000" b="1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6226307" y="845424"/>
            <a:ext cx="5984685" cy="460013"/>
            <a:chOff x="6226307" y="845424"/>
            <a:chExt cx="5984685" cy="460013"/>
          </a:xfrm>
        </p:grpSpPr>
        <p:sp>
          <p:nvSpPr>
            <p:cNvPr id="137" name="Rectángulo 136"/>
            <p:cNvSpPr/>
            <p:nvPr/>
          </p:nvSpPr>
          <p:spPr>
            <a:xfrm>
              <a:off x="6226307" y="845424"/>
              <a:ext cx="5984685" cy="46001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s-E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9" name="ZoneTexte 36">
              <a:extLst>
                <a:ext uri="{FF2B5EF4-FFF2-40B4-BE49-F238E27FC236}">
                  <a16:creationId xmlns:a16="http://schemas.microsoft.com/office/drawing/2014/main" id="{01B9692C-1508-46AC-9C18-DB554373869E}"/>
                </a:ext>
              </a:extLst>
            </p:cNvPr>
            <p:cNvSpPr txBox="1"/>
            <p:nvPr/>
          </p:nvSpPr>
          <p:spPr>
            <a:xfrm>
              <a:off x="6288020" y="887173"/>
              <a:ext cx="5856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fr-FR" sz="2000" b="1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PLAN NACIONAL DE ENERGIA Y CLIMA</a:t>
              </a:r>
              <a:endParaRPr lang="fr-FR" sz="20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9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17284E-7 L 0.31267 -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2099E-6 L -0.59271 -0.006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1 4.69136E-6 L -0.23039 4.6913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accel="48000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2" accel="48000" decel="52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6" grpId="0"/>
      <p:bldP spid="107" grpId="0"/>
      <p:bldP spid="108" grpId="0"/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1768"/>
          <a:stretch/>
        </p:blipFill>
        <p:spPr>
          <a:xfrm>
            <a:off x="9840416" y="42514"/>
            <a:ext cx="2351584" cy="794199"/>
          </a:xfrm>
          <a:prstGeom prst="rect">
            <a:avLst/>
          </a:prstGeom>
          <a:solidFill>
            <a:srgbClr val="7FBA00">
              <a:alpha val="28000"/>
            </a:srgbClr>
          </a:solidFill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86" y="903510"/>
            <a:ext cx="10065368" cy="51271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937" y="2753806"/>
            <a:ext cx="4273666" cy="1426588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1984766" y="1150620"/>
            <a:ext cx="9102334" cy="1797268"/>
            <a:chOff x="1984766" y="1150620"/>
            <a:chExt cx="9102334" cy="1797268"/>
          </a:xfrm>
        </p:grpSpPr>
        <p:sp>
          <p:nvSpPr>
            <p:cNvPr id="7" name="Forma libre 6"/>
            <p:cNvSpPr/>
            <p:nvPr/>
          </p:nvSpPr>
          <p:spPr>
            <a:xfrm>
              <a:off x="1984766" y="1410033"/>
              <a:ext cx="8861368" cy="1537855"/>
            </a:xfrm>
            <a:custGeom>
              <a:avLst/>
              <a:gdLst>
                <a:gd name="connsiteX0" fmla="*/ 0 w 8861368"/>
                <a:gd name="connsiteY0" fmla="*/ 1537855 h 1537855"/>
                <a:gd name="connsiteX1" fmla="*/ 83128 w 8861368"/>
                <a:gd name="connsiteY1" fmla="*/ 1504604 h 1537855"/>
                <a:gd name="connsiteX2" fmla="*/ 182880 w 8861368"/>
                <a:gd name="connsiteY2" fmla="*/ 1479666 h 1537855"/>
                <a:gd name="connsiteX3" fmla="*/ 207818 w 8861368"/>
                <a:gd name="connsiteY3" fmla="*/ 1471353 h 1537855"/>
                <a:gd name="connsiteX4" fmla="*/ 257695 w 8861368"/>
                <a:gd name="connsiteY4" fmla="*/ 1438102 h 1537855"/>
                <a:gd name="connsiteX5" fmla="*/ 324197 w 8861368"/>
                <a:gd name="connsiteY5" fmla="*/ 1421477 h 1537855"/>
                <a:gd name="connsiteX6" fmla="*/ 349135 w 8861368"/>
                <a:gd name="connsiteY6" fmla="*/ 1404851 h 1537855"/>
                <a:gd name="connsiteX7" fmla="*/ 399011 w 8861368"/>
                <a:gd name="connsiteY7" fmla="*/ 1388226 h 1537855"/>
                <a:gd name="connsiteX8" fmla="*/ 448888 w 8861368"/>
                <a:gd name="connsiteY8" fmla="*/ 1371600 h 1537855"/>
                <a:gd name="connsiteX9" fmla="*/ 473826 w 8861368"/>
                <a:gd name="connsiteY9" fmla="*/ 1363288 h 1537855"/>
                <a:gd name="connsiteX10" fmla="*/ 498764 w 8861368"/>
                <a:gd name="connsiteY10" fmla="*/ 1354975 h 1537855"/>
                <a:gd name="connsiteX11" fmla="*/ 515389 w 8861368"/>
                <a:gd name="connsiteY11" fmla="*/ 1338349 h 1537855"/>
                <a:gd name="connsiteX12" fmla="*/ 581891 w 8861368"/>
                <a:gd name="connsiteY12" fmla="*/ 1321724 h 1537855"/>
                <a:gd name="connsiteX13" fmla="*/ 631768 w 8861368"/>
                <a:gd name="connsiteY13" fmla="*/ 1305099 h 1537855"/>
                <a:gd name="connsiteX14" fmla="*/ 714895 w 8861368"/>
                <a:gd name="connsiteY14" fmla="*/ 1280160 h 1537855"/>
                <a:gd name="connsiteX15" fmla="*/ 781397 w 8861368"/>
                <a:gd name="connsiteY15" fmla="*/ 1246909 h 1537855"/>
                <a:gd name="connsiteX16" fmla="*/ 831273 w 8861368"/>
                <a:gd name="connsiteY16" fmla="*/ 1213659 h 1537855"/>
                <a:gd name="connsiteX17" fmla="*/ 856211 w 8861368"/>
                <a:gd name="connsiteY17" fmla="*/ 1197033 h 1537855"/>
                <a:gd name="connsiteX18" fmla="*/ 906088 w 8861368"/>
                <a:gd name="connsiteY18" fmla="*/ 1172095 h 1537855"/>
                <a:gd name="connsiteX19" fmla="*/ 955964 w 8861368"/>
                <a:gd name="connsiteY19" fmla="*/ 1155469 h 1537855"/>
                <a:gd name="connsiteX20" fmla="*/ 1030778 w 8861368"/>
                <a:gd name="connsiteY20" fmla="*/ 1130531 h 1537855"/>
                <a:gd name="connsiteX21" fmla="*/ 1055717 w 8861368"/>
                <a:gd name="connsiteY21" fmla="*/ 1122219 h 1537855"/>
                <a:gd name="connsiteX22" fmla="*/ 1122218 w 8861368"/>
                <a:gd name="connsiteY22" fmla="*/ 1105593 h 1537855"/>
                <a:gd name="connsiteX23" fmla="*/ 1172095 w 8861368"/>
                <a:gd name="connsiteY23" fmla="*/ 1088968 h 1537855"/>
                <a:gd name="connsiteX24" fmla="*/ 1197033 w 8861368"/>
                <a:gd name="connsiteY24" fmla="*/ 1072342 h 1537855"/>
                <a:gd name="connsiteX25" fmla="*/ 1246909 w 8861368"/>
                <a:gd name="connsiteY25" fmla="*/ 1055717 h 1537855"/>
                <a:gd name="connsiteX26" fmla="*/ 1271848 w 8861368"/>
                <a:gd name="connsiteY26" fmla="*/ 1047404 h 1537855"/>
                <a:gd name="connsiteX27" fmla="*/ 1296786 w 8861368"/>
                <a:gd name="connsiteY27" fmla="*/ 1039091 h 1537855"/>
                <a:gd name="connsiteX28" fmla="*/ 1330037 w 8861368"/>
                <a:gd name="connsiteY28" fmla="*/ 1022466 h 1537855"/>
                <a:gd name="connsiteX29" fmla="*/ 1371600 w 8861368"/>
                <a:gd name="connsiteY29" fmla="*/ 997528 h 1537855"/>
                <a:gd name="connsiteX30" fmla="*/ 1396538 w 8861368"/>
                <a:gd name="connsiteY30" fmla="*/ 980902 h 1537855"/>
                <a:gd name="connsiteX31" fmla="*/ 1446415 w 8861368"/>
                <a:gd name="connsiteY31" fmla="*/ 964277 h 1537855"/>
                <a:gd name="connsiteX32" fmla="*/ 1512917 w 8861368"/>
                <a:gd name="connsiteY32" fmla="*/ 931026 h 1537855"/>
                <a:gd name="connsiteX33" fmla="*/ 1546168 w 8861368"/>
                <a:gd name="connsiteY33" fmla="*/ 914400 h 1537855"/>
                <a:gd name="connsiteX34" fmla="*/ 1579418 w 8861368"/>
                <a:gd name="connsiteY34" fmla="*/ 906088 h 1537855"/>
                <a:gd name="connsiteX35" fmla="*/ 1662546 w 8861368"/>
                <a:gd name="connsiteY35" fmla="*/ 889462 h 1537855"/>
                <a:gd name="connsiteX36" fmla="*/ 1720735 w 8861368"/>
                <a:gd name="connsiteY36" fmla="*/ 872837 h 1537855"/>
                <a:gd name="connsiteX37" fmla="*/ 1770611 w 8861368"/>
                <a:gd name="connsiteY37" fmla="*/ 847899 h 1537855"/>
                <a:gd name="connsiteX38" fmla="*/ 1828800 w 8861368"/>
                <a:gd name="connsiteY38" fmla="*/ 822960 h 1537855"/>
                <a:gd name="connsiteX39" fmla="*/ 1853738 w 8861368"/>
                <a:gd name="connsiteY39" fmla="*/ 806335 h 1537855"/>
                <a:gd name="connsiteX40" fmla="*/ 1911928 w 8861368"/>
                <a:gd name="connsiteY40" fmla="*/ 789709 h 1537855"/>
                <a:gd name="connsiteX41" fmla="*/ 1986742 w 8861368"/>
                <a:gd name="connsiteY41" fmla="*/ 764771 h 1537855"/>
                <a:gd name="connsiteX42" fmla="*/ 2011680 w 8861368"/>
                <a:gd name="connsiteY42" fmla="*/ 756459 h 1537855"/>
                <a:gd name="connsiteX43" fmla="*/ 2044931 w 8861368"/>
                <a:gd name="connsiteY43" fmla="*/ 748146 h 1537855"/>
                <a:gd name="connsiteX44" fmla="*/ 2094808 w 8861368"/>
                <a:gd name="connsiteY44" fmla="*/ 723208 h 1537855"/>
                <a:gd name="connsiteX45" fmla="*/ 2119746 w 8861368"/>
                <a:gd name="connsiteY45" fmla="*/ 714895 h 1537855"/>
                <a:gd name="connsiteX46" fmla="*/ 2144684 w 8861368"/>
                <a:gd name="connsiteY46" fmla="*/ 698269 h 1537855"/>
                <a:gd name="connsiteX47" fmla="*/ 2211186 w 8861368"/>
                <a:gd name="connsiteY47" fmla="*/ 681644 h 1537855"/>
                <a:gd name="connsiteX48" fmla="*/ 2261062 w 8861368"/>
                <a:gd name="connsiteY48" fmla="*/ 673331 h 1537855"/>
                <a:gd name="connsiteX49" fmla="*/ 2302626 w 8861368"/>
                <a:gd name="connsiteY49" fmla="*/ 665019 h 1537855"/>
                <a:gd name="connsiteX50" fmla="*/ 2369128 w 8861368"/>
                <a:gd name="connsiteY50" fmla="*/ 656706 h 1537855"/>
                <a:gd name="connsiteX51" fmla="*/ 2485506 w 8861368"/>
                <a:gd name="connsiteY51" fmla="*/ 606829 h 1537855"/>
                <a:gd name="connsiteX52" fmla="*/ 2485506 w 8861368"/>
                <a:gd name="connsiteY52" fmla="*/ 606829 h 1537855"/>
                <a:gd name="connsiteX53" fmla="*/ 2560320 w 8861368"/>
                <a:gd name="connsiteY53" fmla="*/ 581891 h 1537855"/>
                <a:gd name="connsiteX54" fmla="*/ 2585258 w 8861368"/>
                <a:gd name="connsiteY54" fmla="*/ 573579 h 1537855"/>
                <a:gd name="connsiteX55" fmla="*/ 2610197 w 8861368"/>
                <a:gd name="connsiteY55" fmla="*/ 565266 h 1537855"/>
                <a:gd name="connsiteX56" fmla="*/ 2668386 w 8861368"/>
                <a:gd name="connsiteY56" fmla="*/ 548640 h 1537855"/>
                <a:gd name="connsiteX57" fmla="*/ 2701637 w 8861368"/>
                <a:gd name="connsiteY57" fmla="*/ 540328 h 1537855"/>
                <a:gd name="connsiteX58" fmla="*/ 2726575 w 8861368"/>
                <a:gd name="connsiteY58" fmla="*/ 523702 h 1537855"/>
                <a:gd name="connsiteX59" fmla="*/ 2759826 w 8861368"/>
                <a:gd name="connsiteY59" fmla="*/ 515389 h 1537855"/>
                <a:gd name="connsiteX60" fmla="*/ 2842953 w 8861368"/>
                <a:gd name="connsiteY60" fmla="*/ 498764 h 1537855"/>
                <a:gd name="connsiteX61" fmla="*/ 2934393 w 8861368"/>
                <a:gd name="connsiteY61" fmla="*/ 482139 h 1537855"/>
                <a:gd name="connsiteX62" fmla="*/ 3000895 w 8861368"/>
                <a:gd name="connsiteY62" fmla="*/ 465513 h 1537855"/>
                <a:gd name="connsiteX63" fmla="*/ 3133898 w 8861368"/>
                <a:gd name="connsiteY63" fmla="*/ 432262 h 1537855"/>
                <a:gd name="connsiteX64" fmla="*/ 3158837 w 8861368"/>
                <a:gd name="connsiteY64" fmla="*/ 423949 h 1537855"/>
                <a:gd name="connsiteX65" fmla="*/ 3217026 w 8861368"/>
                <a:gd name="connsiteY65" fmla="*/ 390699 h 1537855"/>
                <a:gd name="connsiteX66" fmla="*/ 3266902 w 8861368"/>
                <a:gd name="connsiteY66" fmla="*/ 374073 h 1537855"/>
                <a:gd name="connsiteX67" fmla="*/ 3283528 w 8861368"/>
                <a:gd name="connsiteY67" fmla="*/ 357448 h 1537855"/>
                <a:gd name="connsiteX68" fmla="*/ 3358342 w 8861368"/>
                <a:gd name="connsiteY68" fmla="*/ 340822 h 1537855"/>
                <a:gd name="connsiteX69" fmla="*/ 3416531 w 8861368"/>
                <a:gd name="connsiteY69" fmla="*/ 332509 h 1537855"/>
                <a:gd name="connsiteX70" fmla="*/ 3458095 w 8861368"/>
                <a:gd name="connsiteY70" fmla="*/ 324197 h 1537855"/>
                <a:gd name="connsiteX71" fmla="*/ 3491346 w 8861368"/>
                <a:gd name="connsiteY71" fmla="*/ 315884 h 1537855"/>
                <a:gd name="connsiteX72" fmla="*/ 3549535 w 8861368"/>
                <a:gd name="connsiteY72" fmla="*/ 307571 h 1537855"/>
                <a:gd name="connsiteX73" fmla="*/ 3599411 w 8861368"/>
                <a:gd name="connsiteY73" fmla="*/ 290946 h 1537855"/>
                <a:gd name="connsiteX74" fmla="*/ 3624349 w 8861368"/>
                <a:gd name="connsiteY74" fmla="*/ 282633 h 1537855"/>
                <a:gd name="connsiteX75" fmla="*/ 3657600 w 8861368"/>
                <a:gd name="connsiteY75" fmla="*/ 274320 h 1537855"/>
                <a:gd name="connsiteX76" fmla="*/ 3707477 w 8861368"/>
                <a:gd name="connsiteY76" fmla="*/ 257695 h 1537855"/>
                <a:gd name="connsiteX77" fmla="*/ 3749040 w 8861368"/>
                <a:gd name="connsiteY77" fmla="*/ 249382 h 1537855"/>
                <a:gd name="connsiteX78" fmla="*/ 3798917 w 8861368"/>
                <a:gd name="connsiteY78" fmla="*/ 232757 h 1537855"/>
                <a:gd name="connsiteX79" fmla="*/ 3848793 w 8861368"/>
                <a:gd name="connsiteY79" fmla="*/ 216131 h 1537855"/>
                <a:gd name="connsiteX80" fmla="*/ 3873731 w 8861368"/>
                <a:gd name="connsiteY80" fmla="*/ 207819 h 1537855"/>
                <a:gd name="connsiteX81" fmla="*/ 3965171 w 8861368"/>
                <a:gd name="connsiteY81" fmla="*/ 199506 h 1537855"/>
                <a:gd name="connsiteX82" fmla="*/ 4073237 w 8861368"/>
                <a:gd name="connsiteY82" fmla="*/ 182880 h 1537855"/>
                <a:gd name="connsiteX83" fmla="*/ 4098175 w 8861368"/>
                <a:gd name="connsiteY83" fmla="*/ 174568 h 1537855"/>
                <a:gd name="connsiteX84" fmla="*/ 4364182 w 8861368"/>
                <a:gd name="connsiteY84" fmla="*/ 166255 h 1537855"/>
                <a:gd name="connsiteX85" fmla="*/ 4472248 w 8861368"/>
                <a:gd name="connsiteY85" fmla="*/ 149629 h 1537855"/>
                <a:gd name="connsiteX86" fmla="*/ 4555375 w 8861368"/>
                <a:gd name="connsiteY86" fmla="*/ 141317 h 1537855"/>
                <a:gd name="connsiteX87" fmla="*/ 4613564 w 8861368"/>
                <a:gd name="connsiteY87" fmla="*/ 133004 h 1537855"/>
                <a:gd name="connsiteX88" fmla="*/ 4680066 w 8861368"/>
                <a:gd name="connsiteY88" fmla="*/ 124691 h 1537855"/>
                <a:gd name="connsiteX89" fmla="*/ 4738255 w 8861368"/>
                <a:gd name="connsiteY89" fmla="*/ 108066 h 1537855"/>
                <a:gd name="connsiteX90" fmla="*/ 4854633 w 8861368"/>
                <a:gd name="connsiteY90" fmla="*/ 99753 h 1537855"/>
                <a:gd name="connsiteX91" fmla="*/ 5328458 w 8861368"/>
                <a:gd name="connsiteY91" fmla="*/ 83128 h 1537855"/>
                <a:gd name="connsiteX92" fmla="*/ 5503026 w 8861368"/>
                <a:gd name="connsiteY92" fmla="*/ 58189 h 1537855"/>
                <a:gd name="connsiteX93" fmla="*/ 5602778 w 8861368"/>
                <a:gd name="connsiteY93" fmla="*/ 49877 h 1537855"/>
                <a:gd name="connsiteX94" fmla="*/ 5685906 w 8861368"/>
                <a:gd name="connsiteY94" fmla="*/ 41564 h 1537855"/>
                <a:gd name="connsiteX95" fmla="*/ 6608618 w 8861368"/>
                <a:gd name="connsiteY95" fmla="*/ 33251 h 1537855"/>
                <a:gd name="connsiteX96" fmla="*/ 6658495 w 8861368"/>
                <a:gd name="connsiteY96" fmla="*/ 24939 h 1537855"/>
                <a:gd name="connsiteX97" fmla="*/ 6683433 w 8861368"/>
                <a:gd name="connsiteY97" fmla="*/ 16626 h 1537855"/>
                <a:gd name="connsiteX98" fmla="*/ 6899564 w 8861368"/>
                <a:gd name="connsiteY98" fmla="*/ 0 h 1537855"/>
                <a:gd name="connsiteX99" fmla="*/ 7531331 w 8861368"/>
                <a:gd name="connsiteY99" fmla="*/ 8313 h 1537855"/>
                <a:gd name="connsiteX100" fmla="*/ 7631084 w 8861368"/>
                <a:gd name="connsiteY100" fmla="*/ 33251 h 1537855"/>
                <a:gd name="connsiteX101" fmla="*/ 7664335 w 8861368"/>
                <a:gd name="connsiteY101" fmla="*/ 41564 h 1537855"/>
                <a:gd name="connsiteX102" fmla="*/ 8362604 w 8861368"/>
                <a:gd name="connsiteY102" fmla="*/ 58189 h 1537855"/>
                <a:gd name="connsiteX103" fmla="*/ 8570422 w 8861368"/>
                <a:gd name="connsiteY103" fmla="*/ 66502 h 1537855"/>
                <a:gd name="connsiteX104" fmla="*/ 8611986 w 8861368"/>
                <a:gd name="connsiteY104" fmla="*/ 74815 h 1537855"/>
                <a:gd name="connsiteX105" fmla="*/ 8753302 w 8861368"/>
                <a:gd name="connsiteY105" fmla="*/ 66502 h 1537855"/>
                <a:gd name="connsiteX106" fmla="*/ 8861368 w 8861368"/>
                <a:gd name="connsiteY106" fmla="*/ 74815 h 153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8861368" h="1537855">
                  <a:moveTo>
                    <a:pt x="0" y="1537855"/>
                  </a:moveTo>
                  <a:cubicBezTo>
                    <a:pt x="46188" y="1514761"/>
                    <a:pt x="40392" y="1513152"/>
                    <a:pt x="83128" y="1504604"/>
                  </a:cubicBezTo>
                  <a:cubicBezTo>
                    <a:pt x="167079" y="1487813"/>
                    <a:pt x="99558" y="1507440"/>
                    <a:pt x="182880" y="1479666"/>
                  </a:cubicBezTo>
                  <a:cubicBezTo>
                    <a:pt x="191193" y="1476895"/>
                    <a:pt x="200527" y="1476213"/>
                    <a:pt x="207818" y="1471353"/>
                  </a:cubicBezTo>
                  <a:cubicBezTo>
                    <a:pt x="224444" y="1460269"/>
                    <a:pt x="238310" y="1442948"/>
                    <a:pt x="257695" y="1438102"/>
                  </a:cubicBezTo>
                  <a:lnTo>
                    <a:pt x="324197" y="1421477"/>
                  </a:lnTo>
                  <a:cubicBezTo>
                    <a:pt x="332510" y="1415935"/>
                    <a:pt x="340005" y="1408909"/>
                    <a:pt x="349135" y="1404851"/>
                  </a:cubicBezTo>
                  <a:cubicBezTo>
                    <a:pt x="365149" y="1397734"/>
                    <a:pt x="382386" y="1393768"/>
                    <a:pt x="399011" y="1388226"/>
                  </a:cubicBezTo>
                  <a:lnTo>
                    <a:pt x="448888" y="1371600"/>
                  </a:lnTo>
                  <a:lnTo>
                    <a:pt x="473826" y="1363288"/>
                  </a:lnTo>
                  <a:lnTo>
                    <a:pt x="498764" y="1354975"/>
                  </a:lnTo>
                  <a:cubicBezTo>
                    <a:pt x="504306" y="1349433"/>
                    <a:pt x="508669" y="1342381"/>
                    <a:pt x="515389" y="1338349"/>
                  </a:cubicBezTo>
                  <a:cubicBezTo>
                    <a:pt x="529397" y="1329944"/>
                    <a:pt x="570973" y="1324701"/>
                    <a:pt x="581891" y="1321724"/>
                  </a:cubicBezTo>
                  <a:cubicBezTo>
                    <a:pt x="598798" y="1317113"/>
                    <a:pt x="614766" y="1309350"/>
                    <a:pt x="631768" y="1305099"/>
                  </a:cubicBezTo>
                  <a:cubicBezTo>
                    <a:pt x="655633" y="1299133"/>
                    <a:pt x="694657" y="1290279"/>
                    <a:pt x="714895" y="1280160"/>
                  </a:cubicBezTo>
                  <a:cubicBezTo>
                    <a:pt x="737062" y="1269076"/>
                    <a:pt x="760775" y="1260656"/>
                    <a:pt x="781397" y="1246909"/>
                  </a:cubicBezTo>
                  <a:lnTo>
                    <a:pt x="831273" y="1213659"/>
                  </a:lnTo>
                  <a:cubicBezTo>
                    <a:pt x="839586" y="1208117"/>
                    <a:pt x="846733" y="1200192"/>
                    <a:pt x="856211" y="1197033"/>
                  </a:cubicBezTo>
                  <a:cubicBezTo>
                    <a:pt x="947159" y="1166716"/>
                    <a:pt x="809401" y="1215067"/>
                    <a:pt x="906088" y="1172095"/>
                  </a:cubicBezTo>
                  <a:cubicBezTo>
                    <a:pt x="922102" y="1164978"/>
                    <a:pt x="939339" y="1161011"/>
                    <a:pt x="955964" y="1155469"/>
                  </a:cubicBezTo>
                  <a:lnTo>
                    <a:pt x="1030778" y="1130531"/>
                  </a:lnTo>
                  <a:cubicBezTo>
                    <a:pt x="1039091" y="1127760"/>
                    <a:pt x="1047216" y="1124344"/>
                    <a:pt x="1055717" y="1122219"/>
                  </a:cubicBezTo>
                  <a:cubicBezTo>
                    <a:pt x="1077884" y="1116677"/>
                    <a:pt x="1100541" y="1112818"/>
                    <a:pt x="1122218" y="1105593"/>
                  </a:cubicBezTo>
                  <a:lnTo>
                    <a:pt x="1172095" y="1088968"/>
                  </a:lnTo>
                  <a:cubicBezTo>
                    <a:pt x="1180408" y="1083426"/>
                    <a:pt x="1187903" y="1076400"/>
                    <a:pt x="1197033" y="1072342"/>
                  </a:cubicBezTo>
                  <a:cubicBezTo>
                    <a:pt x="1213047" y="1065225"/>
                    <a:pt x="1230284" y="1061259"/>
                    <a:pt x="1246909" y="1055717"/>
                  </a:cubicBezTo>
                  <a:lnTo>
                    <a:pt x="1271848" y="1047404"/>
                  </a:lnTo>
                  <a:cubicBezTo>
                    <a:pt x="1280161" y="1044633"/>
                    <a:pt x="1288949" y="1043010"/>
                    <a:pt x="1296786" y="1039091"/>
                  </a:cubicBezTo>
                  <a:lnTo>
                    <a:pt x="1330037" y="1022466"/>
                  </a:lnTo>
                  <a:cubicBezTo>
                    <a:pt x="1362510" y="989991"/>
                    <a:pt x="1328435" y="1019110"/>
                    <a:pt x="1371600" y="997528"/>
                  </a:cubicBezTo>
                  <a:cubicBezTo>
                    <a:pt x="1380536" y="993060"/>
                    <a:pt x="1387408" y="984960"/>
                    <a:pt x="1396538" y="980902"/>
                  </a:cubicBezTo>
                  <a:cubicBezTo>
                    <a:pt x="1412552" y="973784"/>
                    <a:pt x="1446415" y="964277"/>
                    <a:pt x="1446415" y="964277"/>
                  </a:cubicBezTo>
                  <a:cubicBezTo>
                    <a:pt x="1483976" y="926714"/>
                    <a:pt x="1436499" y="969236"/>
                    <a:pt x="1512917" y="931026"/>
                  </a:cubicBezTo>
                  <a:cubicBezTo>
                    <a:pt x="1524001" y="925484"/>
                    <a:pt x="1534565" y="918751"/>
                    <a:pt x="1546168" y="914400"/>
                  </a:cubicBezTo>
                  <a:cubicBezTo>
                    <a:pt x="1556865" y="910389"/>
                    <a:pt x="1568247" y="908482"/>
                    <a:pt x="1579418" y="906088"/>
                  </a:cubicBezTo>
                  <a:cubicBezTo>
                    <a:pt x="1607049" y="900167"/>
                    <a:pt x="1635132" y="896316"/>
                    <a:pt x="1662546" y="889462"/>
                  </a:cubicBezTo>
                  <a:cubicBezTo>
                    <a:pt x="1704298" y="879024"/>
                    <a:pt x="1684958" y="884762"/>
                    <a:pt x="1720735" y="872837"/>
                  </a:cubicBezTo>
                  <a:cubicBezTo>
                    <a:pt x="1792205" y="825189"/>
                    <a:pt x="1701779" y="882315"/>
                    <a:pt x="1770611" y="847899"/>
                  </a:cubicBezTo>
                  <a:cubicBezTo>
                    <a:pt x="1828022" y="819194"/>
                    <a:pt x="1759593" y="840262"/>
                    <a:pt x="1828800" y="822960"/>
                  </a:cubicBezTo>
                  <a:cubicBezTo>
                    <a:pt x="1837113" y="817418"/>
                    <a:pt x="1844802" y="810803"/>
                    <a:pt x="1853738" y="806335"/>
                  </a:cubicBezTo>
                  <a:cubicBezTo>
                    <a:pt x="1867706" y="799351"/>
                    <a:pt x="1898611" y="793704"/>
                    <a:pt x="1911928" y="789709"/>
                  </a:cubicBezTo>
                  <a:cubicBezTo>
                    <a:pt x="1911978" y="789694"/>
                    <a:pt x="1974248" y="768935"/>
                    <a:pt x="1986742" y="764771"/>
                  </a:cubicBezTo>
                  <a:cubicBezTo>
                    <a:pt x="1995055" y="762000"/>
                    <a:pt x="2003179" y="758584"/>
                    <a:pt x="2011680" y="756459"/>
                  </a:cubicBezTo>
                  <a:cubicBezTo>
                    <a:pt x="2022764" y="753688"/>
                    <a:pt x="2033946" y="751285"/>
                    <a:pt x="2044931" y="748146"/>
                  </a:cubicBezTo>
                  <a:cubicBezTo>
                    <a:pt x="2093681" y="734217"/>
                    <a:pt x="2046234" y="747494"/>
                    <a:pt x="2094808" y="723208"/>
                  </a:cubicBezTo>
                  <a:cubicBezTo>
                    <a:pt x="2102645" y="719289"/>
                    <a:pt x="2111909" y="718814"/>
                    <a:pt x="2119746" y="714895"/>
                  </a:cubicBezTo>
                  <a:cubicBezTo>
                    <a:pt x="2128682" y="710427"/>
                    <a:pt x="2135748" y="702737"/>
                    <a:pt x="2144684" y="698269"/>
                  </a:cubicBezTo>
                  <a:cubicBezTo>
                    <a:pt x="2161161" y="690030"/>
                    <a:pt x="2196287" y="684353"/>
                    <a:pt x="2211186" y="681644"/>
                  </a:cubicBezTo>
                  <a:cubicBezTo>
                    <a:pt x="2227769" y="678629"/>
                    <a:pt x="2244479" y="676346"/>
                    <a:pt x="2261062" y="673331"/>
                  </a:cubicBezTo>
                  <a:cubicBezTo>
                    <a:pt x="2274963" y="670804"/>
                    <a:pt x="2288661" y="667167"/>
                    <a:pt x="2302626" y="665019"/>
                  </a:cubicBezTo>
                  <a:cubicBezTo>
                    <a:pt x="2324706" y="661622"/>
                    <a:pt x="2346961" y="659477"/>
                    <a:pt x="2369128" y="656706"/>
                  </a:cubicBezTo>
                  <a:cubicBezTo>
                    <a:pt x="2455014" y="635234"/>
                    <a:pt x="2416617" y="652754"/>
                    <a:pt x="2485506" y="606829"/>
                  </a:cubicBezTo>
                  <a:lnTo>
                    <a:pt x="2485506" y="606829"/>
                  </a:lnTo>
                  <a:lnTo>
                    <a:pt x="2560320" y="581891"/>
                  </a:lnTo>
                  <a:lnTo>
                    <a:pt x="2585258" y="573579"/>
                  </a:lnTo>
                  <a:cubicBezTo>
                    <a:pt x="2593571" y="570808"/>
                    <a:pt x="2601696" y="567391"/>
                    <a:pt x="2610197" y="565266"/>
                  </a:cubicBezTo>
                  <a:cubicBezTo>
                    <a:pt x="2714198" y="539265"/>
                    <a:pt x="2584867" y="572502"/>
                    <a:pt x="2668386" y="548640"/>
                  </a:cubicBezTo>
                  <a:cubicBezTo>
                    <a:pt x="2679371" y="545501"/>
                    <a:pt x="2690553" y="543099"/>
                    <a:pt x="2701637" y="540328"/>
                  </a:cubicBezTo>
                  <a:cubicBezTo>
                    <a:pt x="2709950" y="534786"/>
                    <a:pt x="2717392" y="527638"/>
                    <a:pt x="2726575" y="523702"/>
                  </a:cubicBezTo>
                  <a:cubicBezTo>
                    <a:pt x="2737076" y="519201"/>
                    <a:pt x="2748841" y="518528"/>
                    <a:pt x="2759826" y="515389"/>
                  </a:cubicBezTo>
                  <a:cubicBezTo>
                    <a:pt x="2817856" y="498809"/>
                    <a:pt x="2743657" y="512950"/>
                    <a:pt x="2842953" y="498764"/>
                  </a:cubicBezTo>
                  <a:cubicBezTo>
                    <a:pt x="2893825" y="481806"/>
                    <a:pt x="2847110" y="495567"/>
                    <a:pt x="2934393" y="482139"/>
                  </a:cubicBezTo>
                  <a:cubicBezTo>
                    <a:pt x="3036891" y="466371"/>
                    <a:pt x="2930092" y="481852"/>
                    <a:pt x="3000895" y="465513"/>
                  </a:cubicBezTo>
                  <a:cubicBezTo>
                    <a:pt x="3131306" y="435418"/>
                    <a:pt x="3038547" y="464046"/>
                    <a:pt x="3133898" y="432262"/>
                  </a:cubicBezTo>
                  <a:cubicBezTo>
                    <a:pt x="3142211" y="429491"/>
                    <a:pt x="3151546" y="428810"/>
                    <a:pt x="3158837" y="423949"/>
                  </a:cubicBezTo>
                  <a:cubicBezTo>
                    <a:pt x="3181333" y="408952"/>
                    <a:pt x="3190657" y="401247"/>
                    <a:pt x="3217026" y="390699"/>
                  </a:cubicBezTo>
                  <a:cubicBezTo>
                    <a:pt x="3233297" y="384190"/>
                    <a:pt x="3266902" y="374073"/>
                    <a:pt x="3266902" y="374073"/>
                  </a:cubicBezTo>
                  <a:cubicBezTo>
                    <a:pt x="3272444" y="368531"/>
                    <a:pt x="3276808" y="361480"/>
                    <a:pt x="3283528" y="357448"/>
                  </a:cubicBezTo>
                  <a:cubicBezTo>
                    <a:pt x="3299120" y="348093"/>
                    <a:pt x="3348557" y="342327"/>
                    <a:pt x="3358342" y="340822"/>
                  </a:cubicBezTo>
                  <a:cubicBezTo>
                    <a:pt x="3377707" y="337843"/>
                    <a:pt x="3397204" y="335730"/>
                    <a:pt x="3416531" y="332509"/>
                  </a:cubicBezTo>
                  <a:cubicBezTo>
                    <a:pt x="3430468" y="330186"/>
                    <a:pt x="3444302" y="327262"/>
                    <a:pt x="3458095" y="324197"/>
                  </a:cubicBezTo>
                  <a:cubicBezTo>
                    <a:pt x="3469248" y="321719"/>
                    <a:pt x="3480105" y="317928"/>
                    <a:pt x="3491346" y="315884"/>
                  </a:cubicBezTo>
                  <a:cubicBezTo>
                    <a:pt x="3510623" y="312379"/>
                    <a:pt x="3530139" y="310342"/>
                    <a:pt x="3549535" y="307571"/>
                  </a:cubicBezTo>
                  <a:lnTo>
                    <a:pt x="3599411" y="290946"/>
                  </a:lnTo>
                  <a:cubicBezTo>
                    <a:pt x="3607724" y="288175"/>
                    <a:pt x="3615848" y="284758"/>
                    <a:pt x="3624349" y="282633"/>
                  </a:cubicBezTo>
                  <a:cubicBezTo>
                    <a:pt x="3635433" y="279862"/>
                    <a:pt x="3646657" y="277603"/>
                    <a:pt x="3657600" y="274320"/>
                  </a:cubicBezTo>
                  <a:cubicBezTo>
                    <a:pt x="3674386" y="269284"/>
                    <a:pt x="3690292" y="261132"/>
                    <a:pt x="3707477" y="257695"/>
                  </a:cubicBezTo>
                  <a:cubicBezTo>
                    <a:pt x="3721331" y="254924"/>
                    <a:pt x="3735409" y="253099"/>
                    <a:pt x="3749040" y="249382"/>
                  </a:cubicBezTo>
                  <a:cubicBezTo>
                    <a:pt x="3765947" y="244771"/>
                    <a:pt x="3782291" y="238299"/>
                    <a:pt x="3798917" y="232757"/>
                  </a:cubicBezTo>
                  <a:lnTo>
                    <a:pt x="3848793" y="216131"/>
                  </a:lnTo>
                  <a:cubicBezTo>
                    <a:pt x="3857106" y="213360"/>
                    <a:pt x="3865005" y="208612"/>
                    <a:pt x="3873731" y="207819"/>
                  </a:cubicBezTo>
                  <a:lnTo>
                    <a:pt x="3965171" y="199506"/>
                  </a:lnTo>
                  <a:cubicBezTo>
                    <a:pt x="4048913" y="178570"/>
                    <a:pt x="3929637" y="206813"/>
                    <a:pt x="4073237" y="182880"/>
                  </a:cubicBezTo>
                  <a:cubicBezTo>
                    <a:pt x="4081880" y="181440"/>
                    <a:pt x="4089427" y="175068"/>
                    <a:pt x="4098175" y="174568"/>
                  </a:cubicBezTo>
                  <a:cubicBezTo>
                    <a:pt x="4186743" y="169507"/>
                    <a:pt x="4275513" y="169026"/>
                    <a:pt x="4364182" y="166255"/>
                  </a:cubicBezTo>
                  <a:cubicBezTo>
                    <a:pt x="4400259" y="160242"/>
                    <a:pt x="4435881" y="153907"/>
                    <a:pt x="4472248" y="149629"/>
                  </a:cubicBezTo>
                  <a:cubicBezTo>
                    <a:pt x="4499904" y="146375"/>
                    <a:pt x="4527719" y="144571"/>
                    <a:pt x="4555375" y="141317"/>
                  </a:cubicBezTo>
                  <a:cubicBezTo>
                    <a:pt x="4574834" y="139028"/>
                    <a:pt x="4594143" y="135594"/>
                    <a:pt x="4613564" y="133004"/>
                  </a:cubicBezTo>
                  <a:lnTo>
                    <a:pt x="4680066" y="124691"/>
                  </a:lnTo>
                  <a:cubicBezTo>
                    <a:pt x="4695826" y="119438"/>
                    <a:pt x="4722602" y="109805"/>
                    <a:pt x="4738255" y="108066"/>
                  </a:cubicBezTo>
                  <a:cubicBezTo>
                    <a:pt x="4776909" y="103771"/>
                    <a:pt x="4815840" y="102524"/>
                    <a:pt x="4854633" y="99753"/>
                  </a:cubicBezTo>
                  <a:cubicBezTo>
                    <a:pt x="5041060" y="62467"/>
                    <a:pt x="4845881" y="98950"/>
                    <a:pt x="5328458" y="83128"/>
                  </a:cubicBezTo>
                  <a:cubicBezTo>
                    <a:pt x="5421730" y="80070"/>
                    <a:pt x="5398737" y="66879"/>
                    <a:pt x="5503026" y="58189"/>
                  </a:cubicBezTo>
                  <a:lnTo>
                    <a:pt x="5602778" y="49877"/>
                  </a:lnTo>
                  <a:cubicBezTo>
                    <a:pt x="5630511" y="47356"/>
                    <a:pt x="5658062" y="42024"/>
                    <a:pt x="5685906" y="41564"/>
                  </a:cubicBezTo>
                  <a:lnTo>
                    <a:pt x="6608618" y="33251"/>
                  </a:lnTo>
                  <a:cubicBezTo>
                    <a:pt x="6625244" y="30480"/>
                    <a:pt x="6642041" y="28595"/>
                    <a:pt x="6658495" y="24939"/>
                  </a:cubicBezTo>
                  <a:cubicBezTo>
                    <a:pt x="6667049" y="23038"/>
                    <a:pt x="6674790" y="18067"/>
                    <a:pt x="6683433" y="16626"/>
                  </a:cubicBezTo>
                  <a:cubicBezTo>
                    <a:pt x="6742445" y="6790"/>
                    <a:pt x="6851113" y="2850"/>
                    <a:pt x="6899564" y="0"/>
                  </a:cubicBezTo>
                  <a:lnTo>
                    <a:pt x="7531331" y="8313"/>
                  </a:lnTo>
                  <a:cubicBezTo>
                    <a:pt x="7579534" y="9489"/>
                    <a:pt x="7584931" y="21712"/>
                    <a:pt x="7631084" y="33251"/>
                  </a:cubicBezTo>
                  <a:cubicBezTo>
                    <a:pt x="7642168" y="36022"/>
                    <a:pt x="7652967" y="40427"/>
                    <a:pt x="7664335" y="41564"/>
                  </a:cubicBezTo>
                  <a:cubicBezTo>
                    <a:pt x="7844253" y="59556"/>
                    <a:pt x="8351753" y="58029"/>
                    <a:pt x="8362604" y="58189"/>
                  </a:cubicBezTo>
                  <a:cubicBezTo>
                    <a:pt x="8431877" y="60960"/>
                    <a:pt x="8501247" y="61890"/>
                    <a:pt x="8570422" y="66502"/>
                  </a:cubicBezTo>
                  <a:cubicBezTo>
                    <a:pt x="8584520" y="67442"/>
                    <a:pt x="8597857" y="74815"/>
                    <a:pt x="8611986" y="74815"/>
                  </a:cubicBezTo>
                  <a:cubicBezTo>
                    <a:pt x="8659173" y="74815"/>
                    <a:pt x="8706197" y="69273"/>
                    <a:pt x="8753302" y="66502"/>
                  </a:cubicBezTo>
                  <a:cubicBezTo>
                    <a:pt x="8833552" y="76534"/>
                    <a:pt x="8797464" y="74815"/>
                    <a:pt x="8861368" y="74815"/>
                  </a:cubicBezTo>
                </a:path>
              </a:pathLst>
            </a:custGeom>
            <a:noFill/>
            <a:ln w="31750">
              <a:solidFill>
                <a:srgbClr val="8A5B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8450580" y="1150620"/>
              <a:ext cx="26365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 smtClean="0">
                  <a:solidFill>
                    <a:srgbClr val="835EB2"/>
                  </a:solidFill>
                  <a:latin typeface="Century Gothic" panose="020B0502020202020204" pitchFamily="34" charset="0"/>
                </a:rPr>
                <a:t>PRIMES REF 2007 (162,7 </a:t>
              </a:r>
              <a:r>
                <a:rPr lang="es-ES" sz="1050" b="1" dirty="0" err="1" smtClean="0">
                  <a:solidFill>
                    <a:srgbClr val="835EB2"/>
                  </a:solidFill>
                  <a:latin typeface="Century Gothic" panose="020B0502020202020204" pitchFamily="34" charset="0"/>
                </a:rPr>
                <a:t>Mtep</a:t>
              </a:r>
              <a:r>
                <a:rPr lang="es-ES" sz="1050" b="1" dirty="0" smtClean="0">
                  <a:solidFill>
                    <a:srgbClr val="835EB2"/>
                  </a:solidFill>
                  <a:latin typeface="Century Gothic" panose="020B0502020202020204" pitchFamily="34" charset="0"/>
                </a:rPr>
                <a:t> en 2030</a:t>
              </a:r>
              <a:r>
                <a:rPr lang="es-ES" sz="1050" b="1" dirty="0" smtClean="0">
                  <a:solidFill>
                    <a:srgbClr val="8E61C2"/>
                  </a:solidFill>
                  <a:latin typeface="Century Gothic" panose="020B0502020202020204" pitchFamily="34" charset="0"/>
                </a:rPr>
                <a:t>)</a:t>
              </a:r>
              <a:endParaRPr lang="en-US" sz="1050" b="1" dirty="0">
                <a:solidFill>
                  <a:srgbClr val="8E61C2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912620" y="1512094"/>
            <a:ext cx="8862060" cy="1713622"/>
            <a:chOff x="1912620" y="1512094"/>
            <a:chExt cx="8862060" cy="1713622"/>
          </a:xfrm>
        </p:grpSpPr>
        <p:grpSp>
          <p:nvGrpSpPr>
            <p:cNvPr id="15" name="Grupo 14"/>
            <p:cNvGrpSpPr/>
            <p:nvPr/>
          </p:nvGrpSpPr>
          <p:grpSpPr>
            <a:xfrm>
              <a:off x="1912620" y="2971800"/>
              <a:ext cx="5433060" cy="253916"/>
              <a:chOff x="1912620" y="2971800"/>
              <a:chExt cx="5433060" cy="253916"/>
            </a:xfrm>
          </p:grpSpPr>
          <p:cxnSp>
            <p:nvCxnSpPr>
              <p:cNvPr id="13" name="Conector recto 12"/>
              <p:cNvCxnSpPr/>
              <p:nvPr/>
            </p:nvCxnSpPr>
            <p:spPr>
              <a:xfrm flipV="1">
                <a:off x="1988820" y="3208020"/>
                <a:ext cx="5356860" cy="7620"/>
              </a:xfrm>
              <a:prstGeom prst="line">
                <a:avLst/>
              </a:prstGeom>
              <a:ln w="41275">
                <a:solidFill>
                  <a:srgbClr val="0CA2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uadroTexto 13"/>
              <p:cNvSpPr txBox="1"/>
              <p:nvPr/>
            </p:nvSpPr>
            <p:spPr>
              <a:xfrm>
                <a:off x="1912620" y="2971800"/>
                <a:ext cx="340614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rgbClr val="0CA250"/>
                    </a:solidFill>
                    <a:latin typeface="Century Gothic" panose="020B0502020202020204" pitchFamily="34" charset="0"/>
                  </a:rPr>
                  <a:t>Objetivo UE reducción 20% en 2020 (130,2 </a:t>
                </a:r>
                <a:r>
                  <a:rPr lang="es-ES" sz="1000" b="1" dirty="0" err="1" smtClean="0">
                    <a:solidFill>
                      <a:srgbClr val="0CA250"/>
                    </a:solidFill>
                    <a:latin typeface="Century Gothic" panose="020B0502020202020204" pitchFamily="34" charset="0"/>
                  </a:rPr>
                  <a:t>Mtep</a:t>
                </a:r>
                <a:r>
                  <a:rPr lang="es-ES" sz="1050" b="1" dirty="0" smtClean="0">
                    <a:solidFill>
                      <a:srgbClr val="0CA250"/>
                    </a:solidFill>
                    <a:latin typeface="Century Gothic" panose="020B0502020202020204" pitchFamily="34" charset="0"/>
                  </a:rPr>
                  <a:t>)</a:t>
                </a:r>
                <a:endParaRPr lang="en-US" sz="1050" b="1" dirty="0">
                  <a:solidFill>
                    <a:srgbClr val="0CA250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8" name="Conector recto de flecha 17"/>
            <p:cNvCxnSpPr/>
            <p:nvPr/>
          </p:nvCxnSpPr>
          <p:spPr>
            <a:xfrm flipV="1">
              <a:off x="7345680" y="1512094"/>
              <a:ext cx="476" cy="1711167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triangle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/>
            <p:cNvSpPr txBox="1"/>
            <p:nvPr/>
          </p:nvSpPr>
          <p:spPr>
            <a:xfrm>
              <a:off x="7368540" y="2156460"/>
              <a:ext cx="34061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 smtClean="0">
                  <a:latin typeface="Century Gothic" panose="020B0502020202020204" pitchFamily="34" charset="0"/>
                </a:rPr>
                <a:t>-20% (32,6 </a:t>
              </a:r>
              <a:r>
                <a:rPr lang="es-ES" sz="900" b="1" dirty="0" err="1" smtClean="0">
                  <a:latin typeface="Century Gothic" panose="020B0502020202020204" pitchFamily="34" charset="0"/>
                </a:rPr>
                <a:t>Mtep</a:t>
              </a:r>
              <a:r>
                <a:rPr lang="es-ES" sz="900" b="1" dirty="0" smtClean="0">
                  <a:latin typeface="Century Gothic" panose="020B0502020202020204" pitchFamily="34" charset="0"/>
                </a:rPr>
                <a:t>)</a:t>
              </a:r>
              <a:endParaRPr lang="en-US" sz="9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245788" y="3415019"/>
            <a:ext cx="4680971" cy="475781"/>
            <a:chOff x="6245788" y="3415019"/>
            <a:chExt cx="4680971" cy="475781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5788" y="3415019"/>
              <a:ext cx="4608975" cy="243861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8290239" y="3644579"/>
              <a:ext cx="26365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rgbClr val="61A2CE"/>
                  </a:solidFill>
                  <a:latin typeface="Century Gothic" panose="020B0502020202020204" pitchFamily="34" charset="0"/>
                </a:rPr>
                <a:t>TIMES tendencial (123,9 </a:t>
              </a:r>
              <a:r>
                <a:rPr lang="es-ES" sz="1000" b="1" dirty="0" err="1" smtClean="0">
                  <a:solidFill>
                    <a:srgbClr val="61A2CE"/>
                  </a:solidFill>
                  <a:latin typeface="Century Gothic" panose="020B0502020202020204" pitchFamily="34" charset="0"/>
                </a:rPr>
                <a:t>Mtep</a:t>
              </a:r>
              <a:r>
                <a:rPr lang="es-ES" sz="1000" b="1" dirty="0" smtClean="0">
                  <a:solidFill>
                    <a:srgbClr val="61A2CE"/>
                  </a:solidFill>
                  <a:latin typeface="Century Gothic" panose="020B0502020202020204" pitchFamily="34" charset="0"/>
                </a:rPr>
                <a:t> en 2030)</a:t>
              </a:r>
              <a:endParaRPr lang="en-US" sz="1000" b="1" dirty="0">
                <a:solidFill>
                  <a:srgbClr val="61A2C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259827" y="3428864"/>
            <a:ext cx="4596782" cy="1728842"/>
            <a:chOff x="5993121" y="3516180"/>
            <a:chExt cx="4596782" cy="1728842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3121" y="3516180"/>
              <a:ext cx="4596782" cy="1597290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7108504" y="4991106"/>
              <a:ext cx="34061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00" b="1" dirty="0" smtClean="0">
                  <a:solidFill>
                    <a:srgbClr val="CC1437"/>
                  </a:solidFill>
                  <a:latin typeface="Century Gothic" panose="020B0502020202020204" pitchFamily="34" charset="0"/>
                </a:rPr>
                <a:t>TIMES Objetivo (98,2 </a:t>
              </a:r>
              <a:r>
                <a:rPr lang="es-ES" sz="1000" b="1" dirty="0" err="1" smtClean="0">
                  <a:solidFill>
                    <a:srgbClr val="CC1437"/>
                  </a:solidFill>
                  <a:latin typeface="Century Gothic" panose="020B0502020202020204" pitchFamily="34" charset="0"/>
                </a:rPr>
                <a:t>Mtep</a:t>
              </a:r>
              <a:r>
                <a:rPr lang="es-ES" sz="1000" b="1" dirty="0">
                  <a:solidFill>
                    <a:srgbClr val="CC1437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1000" b="1" dirty="0" smtClean="0">
                  <a:solidFill>
                    <a:srgbClr val="CC1437"/>
                  </a:solidFill>
                  <a:latin typeface="Century Gothic" panose="020B0502020202020204" pitchFamily="34" charset="0"/>
                </a:rPr>
                <a:t>en 2030)</a:t>
              </a:r>
              <a:endParaRPr lang="en-US" sz="1050" b="1" dirty="0">
                <a:solidFill>
                  <a:srgbClr val="CC1437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1906270" y="1495596"/>
            <a:ext cx="8914130" cy="3533604"/>
            <a:chOff x="1906270" y="1495596"/>
            <a:chExt cx="8914130" cy="3533604"/>
          </a:xfrm>
        </p:grpSpPr>
        <p:cxnSp>
          <p:nvCxnSpPr>
            <p:cNvPr id="32" name="Conector recto 31"/>
            <p:cNvCxnSpPr/>
            <p:nvPr/>
          </p:nvCxnSpPr>
          <p:spPr>
            <a:xfrm flipV="1">
              <a:off x="1972945" y="3754120"/>
              <a:ext cx="5356860" cy="7620"/>
            </a:xfrm>
            <a:prstGeom prst="line">
              <a:avLst/>
            </a:prstGeom>
            <a:ln w="41275">
              <a:solidFill>
                <a:srgbClr val="D98B4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adroTexto 32"/>
            <p:cNvSpPr txBox="1"/>
            <p:nvPr/>
          </p:nvSpPr>
          <p:spPr>
            <a:xfrm>
              <a:off x="1906270" y="3752850"/>
              <a:ext cx="34061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rgbClr val="D98B4E"/>
                  </a:solidFill>
                  <a:latin typeface="Century Gothic" panose="020B0502020202020204" pitchFamily="34" charset="0"/>
                </a:rPr>
                <a:t>Objetivo 2020 PNIEC 26,1% en 2020 (120,3 </a:t>
              </a:r>
              <a:r>
                <a:rPr lang="es-ES" sz="1000" b="1" dirty="0" err="1" smtClean="0">
                  <a:solidFill>
                    <a:srgbClr val="D98B4E"/>
                  </a:solidFill>
                  <a:latin typeface="Century Gothic" panose="020B0502020202020204" pitchFamily="34" charset="0"/>
                </a:rPr>
                <a:t>Mtep</a:t>
              </a:r>
              <a:r>
                <a:rPr lang="es-ES" sz="1000" b="1" dirty="0" smtClean="0">
                  <a:solidFill>
                    <a:srgbClr val="D98B4E"/>
                  </a:solidFill>
                  <a:latin typeface="Century Gothic" panose="020B0502020202020204" pitchFamily="34" charset="0"/>
                </a:rPr>
                <a:t>)</a:t>
              </a:r>
              <a:endParaRPr lang="en-US" sz="1050" b="1" dirty="0">
                <a:solidFill>
                  <a:srgbClr val="D98B4E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4" name="Conector recto de flecha 33"/>
            <p:cNvCxnSpPr/>
            <p:nvPr/>
          </p:nvCxnSpPr>
          <p:spPr>
            <a:xfrm flipV="1">
              <a:off x="7293973" y="1495596"/>
              <a:ext cx="476" cy="2277563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triangle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>
            <a:xfrm flipH="1" flipV="1">
              <a:off x="10801464" y="1513361"/>
              <a:ext cx="18936" cy="3515839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triangle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o 46"/>
          <p:cNvGrpSpPr/>
          <p:nvPr/>
        </p:nvGrpSpPr>
        <p:grpSpPr>
          <a:xfrm>
            <a:off x="6347460" y="1844040"/>
            <a:ext cx="4382151" cy="771524"/>
            <a:chOff x="6347460" y="1844040"/>
            <a:chExt cx="4382151" cy="771524"/>
          </a:xfrm>
        </p:grpSpPr>
        <p:grpSp>
          <p:nvGrpSpPr>
            <p:cNvPr id="43" name="Grupo 42"/>
            <p:cNvGrpSpPr/>
            <p:nvPr/>
          </p:nvGrpSpPr>
          <p:grpSpPr>
            <a:xfrm>
              <a:off x="6347460" y="1844040"/>
              <a:ext cx="960120" cy="769620"/>
              <a:chOff x="6347460" y="1844040"/>
              <a:chExt cx="960120" cy="769620"/>
            </a:xfrm>
          </p:grpSpPr>
          <p:sp>
            <p:nvSpPr>
              <p:cNvPr id="37" name="Elipse 36"/>
              <p:cNvSpPr/>
              <p:nvPr/>
            </p:nvSpPr>
            <p:spPr>
              <a:xfrm>
                <a:off x="6446520" y="1844040"/>
                <a:ext cx="769620" cy="769620"/>
              </a:xfrm>
              <a:prstGeom prst="ellipse">
                <a:avLst/>
              </a:prstGeom>
              <a:solidFill>
                <a:srgbClr val="8585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6347460" y="2004060"/>
                <a:ext cx="9601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-26,1%</a:t>
                </a:r>
              </a:p>
              <a:p>
                <a:pPr algn="ctr"/>
                <a:r>
                  <a:rPr lang="es-ES" sz="1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42,5 </a:t>
                </a:r>
                <a:r>
                  <a:rPr lang="es-ES" sz="1000" b="1" dirty="0" err="1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Mtep</a:t>
                </a:r>
                <a:endPara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9769491" y="1845944"/>
              <a:ext cx="960120" cy="769620"/>
              <a:chOff x="9769491" y="1845944"/>
              <a:chExt cx="960120" cy="769620"/>
            </a:xfrm>
          </p:grpSpPr>
          <p:sp>
            <p:nvSpPr>
              <p:cNvPr id="40" name="Elipse 39"/>
              <p:cNvSpPr/>
              <p:nvPr/>
            </p:nvSpPr>
            <p:spPr>
              <a:xfrm>
                <a:off x="9868551" y="1845944"/>
                <a:ext cx="769620" cy="769620"/>
              </a:xfrm>
              <a:prstGeom prst="ellipse">
                <a:avLst/>
              </a:prstGeom>
              <a:solidFill>
                <a:srgbClr val="8585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9769491" y="2005964"/>
                <a:ext cx="9601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-39,6%</a:t>
                </a:r>
              </a:p>
              <a:p>
                <a:pPr algn="ctr"/>
                <a:r>
                  <a:rPr lang="es-ES" sz="1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64,5 </a:t>
                </a:r>
                <a:r>
                  <a:rPr lang="es-ES" sz="1000" b="1" dirty="0" err="1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Mtep</a:t>
                </a:r>
                <a:endParaRPr lang="en-US" sz="1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86" y="904308"/>
            <a:ext cx="1774002" cy="1035276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8448" y="164637"/>
            <a:ext cx="1920213" cy="5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1768"/>
          <a:stretch/>
        </p:blipFill>
        <p:spPr>
          <a:xfrm>
            <a:off x="9840416" y="42514"/>
            <a:ext cx="2351584" cy="794199"/>
          </a:xfrm>
          <a:prstGeom prst="rect">
            <a:avLst/>
          </a:prstGeom>
          <a:solidFill>
            <a:srgbClr val="7FBA00">
              <a:alpha val="28000"/>
            </a:srgbClr>
          </a:solidFill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3" y="548680"/>
            <a:ext cx="3072079" cy="30519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123" y="548680"/>
            <a:ext cx="3072079" cy="30519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723" y="548680"/>
            <a:ext cx="3072079" cy="3051920"/>
          </a:xfrm>
          <a:prstGeom prst="rect">
            <a:avLst/>
          </a:prstGeom>
        </p:spPr>
      </p:pic>
      <p:pic>
        <p:nvPicPr>
          <p:cNvPr id="15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12" y="853675"/>
            <a:ext cx="1092088" cy="1358581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08" y="1246717"/>
            <a:ext cx="1023392" cy="93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38" y="944210"/>
            <a:ext cx="1550063" cy="1550063"/>
          </a:xfrm>
          <a:prstGeom prst="rect">
            <a:avLst/>
          </a:prstGeom>
        </p:spPr>
      </p:pic>
      <p:sp>
        <p:nvSpPr>
          <p:cNvPr id="18" name="5 CuadroTexto"/>
          <p:cNvSpPr txBox="1"/>
          <p:nvPr/>
        </p:nvSpPr>
        <p:spPr>
          <a:xfrm>
            <a:off x="4779943" y="2239357"/>
            <a:ext cx="25860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ES" b="1" dirty="0">
                <a:solidFill>
                  <a:prstClr val="black"/>
                </a:solidFill>
                <a:latin typeface="Century Gothic" pitchFamily="34" charset="0"/>
              </a:rPr>
              <a:t>Directiva </a:t>
            </a:r>
          </a:p>
          <a:p>
            <a:pPr algn="ctr" defTabSz="914377">
              <a:defRPr/>
            </a:pPr>
            <a:r>
              <a:rPr lang="es-ES" b="1" dirty="0">
                <a:solidFill>
                  <a:prstClr val="black"/>
                </a:solidFill>
                <a:latin typeface="Century Gothic" pitchFamily="34" charset="0"/>
              </a:rPr>
              <a:t>Eficiencia energética</a:t>
            </a:r>
          </a:p>
          <a:p>
            <a:pPr marL="285744" indent="-285744" algn="ctr" defTabSz="914377"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44" indent="-285744" algn="ctr" defTabSz="914377">
              <a:buFont typeface="Arial" panose="020B0604020202020204" pitchFamily="34" charset="0"/>
              <a:buChar char="•"/>
              <a:defRPr/>
            </a:pPr>
            <a:endParaRPr lang="es-ES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9" name="5 CuadroTexto"/>
          <p:cNvSpPr txBox="1"/>
          <p:nvPr/>
        </p:nvSpPr>
        <p:spPr>
          <a:xfrm>
            <a:off x="8361343" y="2252057"/>
            <a:ext cx="25860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ES" b="1" dirty="0">
                <a:solidFill>
                  <a:prstClr val="black"/>
                </a:solidFill>
                <a:latin typeface="Century Gothic" pitchFamily="34" charset="0"/>
              </a:rPr>
              <a:t>Directiva </a:t>
            </a:r>
          </a:p>
          <a:p>
            <a:pPr algn="ctr" defTabSz="914377">
              <a:defRPr/>
            </a:pPr>
            <a:r>
              <a:rPr lang="es-ES" b="1" dirty="0">
                <a:solidFill>
                  <a:prstClr val="black"/>
                </a:solidFill>
                <a:latin typeface="Century Gothic" pitchFamily="34" charset="0"/>
              </a:rPr>
              <a:t>Eficiencia energética</a:t>
            </a:r>
          </a:p>
          <a:p>
            <a:pPr algn="ctr" defTabSz="914377">
              <a:defRPr/>
            </a:pPr>
            <a:r>
              <a:rPr lang="es-ES" b="1" dirty="0">
                <a:solidFill>
                  <a:prstClr val="black"/>
                </a:solidFill>
                <a:latin typeface="Century Gothic" pitchFamily="34" charset="0"/>
              </a:rPr>
              <a:t>en Edificios</a:t>
            </a:r>
          </a:p>
          <a:p>
            <a:pPr marL="285744" indent="-285744" algn="ctr" defTabSz="914377"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44" indent="-285744" algn="ctr" defTabSz="914377">
              <a:buFont typeface="Arial" panose="020B0604020202020204" pitchFamily="34" charset="0"/>
              <a:buChar char="•"/>
              <a:defRPr/>
            </a:pPr>
            <a:endParaRPr lang="es-ES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0" name="5 CuadroTexto"/>
          <p:cNvSpPr txBox="1"/>
          <p:nvPr/>
        </p:nvSpPr>
        <p:spPr>
          <a:xfrm>
            <a:off x="1008043" y="2226657"/>
            <a:ext cx="27257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ES" b="1" dirty="0" err="1">
                <a:solidFill>
                  <a:prstClr val="black"/>
                </a:solidFill>
                <a:latin typeface="Century Gothic" pitchFamily="34" charset="0"/>
              </a:rPr>
              <a:t>Ecodiseño</a:t>
            </a:r>
            <a:endParaRPr lang="es-ES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 defTabSz="914377">
              <a:defRPr/>
            </a:pPr>
            <a:r>
              <a:rPr lang="es-ES" b="1" dirty="0">
                <a:solidFill>
                  <a:prstClr val="black"/>
                </a:solidFill>
                <a:latin typeface="Century Gothic" pitchFamily="34" charset="0"/>
              </a:rPr>
              <a:t>Etiquetado E</a:t>
            </a:r>
            <a:r>
              <a:rPr lang="es-ES" b="1" dirty="0" err="1">
                <a:solidFill>
                  <a:prstClr val="black"/>
                </a:solidFill>
                <a:latin typeface="Century Gothic" pitchFamily="34" charset="0"/>
              </a:rPr>
              <a:t>nergético</a:t>
            </a:r>
            <a:endParaRPr lang="es-ES" b="1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44" indent="-285744" algn="ctr" defTabSz="914377"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44" indent="-285744" algn="ctr" defTabSz="914377">
              <a:buFont typeface="Arial" panose="020B0604020202020204" pitchFamily="34" charset="0"/>
              <a:buChar char="•"/>
              <a:defRPr/>
            </a:pPr>
            <a:endParaRPr lang="es-ES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8448" y="164637"/>
            <a:ext cx="1920213" cy="57767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7" y="3545432"/>
            <a:ext cx="3072079" cy="305192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338" y="3525011"/>
            <a:ext cx="3072079" cy="3051920"/>
          </a:xfrm>
          <a:prstGeom prst="rect">
            <a:avLst/>
          </a:prstGeom>
        </p:spPr>
      </p:pic>
      <p:sp>
        <p:nvSpPr>
          <p:cNvPr id="24" name="5 CuadroTexto"/>
          <p:cNvSpPr txBox="1"/>
          <p:nvPr/>
        </p:nvSpPr>
        <p:spPr>
          <a:xfrm>
            <a:off x="2735627" y="4563706"/>
            <a:ext cx="27257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ES" b="1" dirty="0">
                <a:solidFill>
                  <a:prstClr val="black"/>
                </a:solidFill>
                <a:latin typeface="Century Gothic" pitchFamily="34" charset="0"/>
              </a:rPr>
              <a:t>Ley de Cambio Climático y Transición Energética</a:t>
            </a:r>
          </a:p>
          <a:p>
            <a:pPr marL="285744" indent="-285744" algn="ctr" defTabSz="914377"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44" indent="-285744" algn="ctr" defTabSz="914377">
              <a:buFont typeface="Arial" panose="020B0604020202020204" pitchFamily="34" charset="0"/>
              <a:buChar char="•"/>
              <a:defRPr/>
            </a:pPr>
            <a:endParaRPr lang="es-ES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5" name="5 CuadroTexto"/>
          <p:cNvSpPr txBox="1"/>
          <p:nvPr/>
        </p:nvSpPr>
        <p:spPr>
          <a:xfrm>
            <a:off x="7009723" y="5028162"/>
            <a:ext cx="27257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ES" b="1" dirty="0">
                <a:solidFill>
                  <a:prstClr val="black"/>
                </a:solidFill>
                <a:latin typeface="Century Gothic" pitchFamily="34" charset="0"/>
              </a:rPr>
              <a:t>Plan Nacional Integrado de Energía </a:t>
            </a:r>
            <a:endParaRPr lang="es-ES" b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ctr" defTabSz="914377">
              <a:defRPr/>
            </a:pPr>
            <a:r>
              <a:rPr lang="es-ES" b="1" dirty="0" smtClean="0">
                <a:solidFill>
                  <a:prstClr val="black"/>
                </a:solidFill>
                <a:latin typeface="Century Gothic" pitchFamily="34" charset="0"/>
              </a:rPr>
              <a:t>y </a:t>
            </a:r>
            <a:r>
              <a:rPr lang="es-ES" b="1" dirty="0">
                <a:solidFill>
                  <a:prstClr val="black"/>
                </a:solidFill>
                <a:latin typeface="Century Gothic" pitchFamily="34" charset="0"/>
              </a:rPr>
              <a:t>Clima</a:t>
            </a:r>
          </a:p>
          <a:p>
            <a:pPr marL="285744" indent="-285744" algn="ctr" defTabSz="914377"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44" indent="-285744" algn="ctr" defTabSz="914377">
              <a:buFont typeface="Arial" panose="020B0604020202020204" pitchFamily="34" charset="0"/>
              <a:buChar char="•"/>
              <a:defRPr/>
            </a:pPr>
            <a:endParaRPr lang="es-ES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3872" y="3870751"/>
            <a:ext cx="2462997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31768"/>
          <a:stretch/>
        </p:blipFill>
        <p:spPr>
          <a:xfrm>
            <a:off x="9840416" y="42514"/>
            <a:ext cx="2351584" cy="794199"/>
          </a:xfrm>
          <a:prstGeom prst="rect">
            <a:avLst/>
          </a:prstGeom>
          <a:solidFill>
            <a:srgbClr val="7FBA00">
              <a:alpha val="28000"/>
            </a:srgbClr>
          </a:solidFill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64637"/>
            <a:ext cx="1920213" cy="57767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113690" y="935298"/>
            <a:ext cx="10078311" cy="1053543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2614626" y="1208366"/>
            <a:ext cx="962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ES" sz="2400" b="1" i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 eficientes en el mercado. </a:t>
            </a:r>
            <a:r>
              <a:rPr lang="es-ES" sz="2400" b="1" i="1" dirty="0" err="1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Ecodiseño</a:t>
            </a:r>
            <a:r>
              <a:rPr lang="es-ES" sz="2400" b="1" i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etiquetado.</a:t>
            </a:r>
          </a:p>
        </p:txBody>
      </p:sp>
      <p:pic>
        <p:nvPicPr>
          <p:cNvPr id="20" name="Picture 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626" y="2261909"/>
            <a:ext cx="7073900" cy="38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31768"/>
          <a:stretch/>
        </p:blipFill>
        <p:spPr>
          <a:xfrm>
            <a:off x="9840416" y="42514"/>
            <a:ext cx="2351584" cy="794199"/>
          </a:xfrm>
          <a:prstGeom prst="rect">
            <a:avLst/>
          </a:prstGeom>
          <a:solidFill>
            <a:srgbClr val="7FBA00">
              <a:alpha val="28000"/>
            </a:srgbClr>
          </a:solidFill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64637"/>
            <a:ext cx="1920213" cy="57767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5885714"/>
            <a:ext cx="384043" cy="38404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113690" y="935298"/>
            <a:ext cx="10078311" cy="1053543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2614626" y="1208366"/>
            <a:ext cx="962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ES" sz="2400" b="1" i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 eficientes en el </a:t>
            </a:r>
            <a:r>
              <a:rPr lang="es-ES" sz="24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mercado. </a:t>
            </a:r>
            <a:r>
              <a:rPr lang="es-ES" sz="2400" b="1" i="1" dirty="0" err="1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Ecodiseño</a:t>
            </a:r>
            <a:r>
              <a:rPr lang="es-ES" sz="24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etiquetado.</a:t>
            </a:r>
            <a:endParaRPr lang="es-ES" sz="3600" b="1" i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94" y="2360494"/>
            <a:ext cx="8614204" cy="41429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907" y="3162300"/>
            <a:ext cx="2364846" cy="23431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656" y="1918519"/>
            <a:ext cx="997580" cy="66505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08500" y="6491692"/>
            <a:ext cx="4051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</a:t>
            </a:r>
            <a:r>
              <a:rPr lang="es-ES" sz="1100" dirty="0"/>
              <a:t>Comisión Europea </a:t>
            </a:r>
            <a:r>
              <a:rPr lang="es-ES" sz="1100" dirty="0" err="1"/>
              <a:t>Ecodesign</a:t>
            </a:r>
            <a:r>
              <a:rPr lang="es-ES" sz="1100" dirty="0"/>
              <a:t> </a:t>
            </a:r>
            <a:r>
              <a:rPr lang="es-ES" sz="1100" dirty="0" err="1"/>
              <a:t>Impact</a:t>
            </a:r>
            <a:r>
              <a:rPr lang="es-ES" sz="1100" dirty="0"/>
              <a:t> </a:t>
            </a:r>
            <a:r>
              <a:rPr lang="es-ES" sz="1100" dirty="0" err="1"/>
              <a:t>Accounting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78188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31768"/>
          <a:stretch/>
        </p:blipFill>
        <p:spPr>
          <a:xfrm>
            <a:off x="9840416" y="42514"/>
            <a:ext cx="2351584" cy="794199"/>
          </a:xfrm>
          <a:prstGeom prst="rect">
            <a:avLst/>
          </a:prstGeom>
          <a:solidFill>
            <a:srgbClr val="7FBA00">
              <a:alpha val="28000"/>
            </a:srgbClr>
          </a:solidFill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64637"/>
            <a:ext cx="1920213" cy="57767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5885714"/>
            <a:ext cx="384043" cy="38404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113690" y="935298"/>
            <a:ext cx="10078311" cy="1053543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2614626" y="1208366"/>
            <a:ext cx="962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ES" sz="2400" b="1" i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 eficientes en el </a:t>
            </a:r>
            <a:r>
              <a:rPr lang="es-ES" sz="24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mercado. </a:t>
            </a:r>
            <a:r>
              <a:rPr lang="es-ES" sz="2400" b="1" i="1" dirty="0" err="1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Ecodiseño</a:t>
            </a:r>
            <a:r>
              <a:rPr lang="es-ES" sz="24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etiquetado.</a:t>
            </a:r>
            <a:endParaRPr lang="es-ES" sz="3600" b="1" i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21" y="2360494"/>
            <a:ext cx="8614205" cy="41429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l="16749" r="16749"/>
          <a:stretch/>
        </p:blipFill>
        <p:spPr>
          <a:xfrm>
            <a:off x="10128448" y="3291498"/>
            <a:ext cx="658615" cy="65861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9004726" y="3992459"/>
            <a:ext cx="2957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Ahorro previsto de energía </a:t>
            </a:r>
            <a:r>
              <a:rPr lang="es-ES" b="1" dirty="0" smtClean="0">
                <a:latin typeface="Century Gothic" panose="020B0502020202020204" pitchFamily="34" charset="0"/>
              </a:rPr>
              <a:t>primaria</a:t>
            </a:r>
          </a:p>
          <a:p>
            <a:pPr algn="ctr"/>
            <a:endParaRPr lang="es-ES" sz="400" b="1" dirty="0">
              <a:latin typeface="Century Gothic" panose="020B0502020202020204" pitchFamily="34" charset="0"/>
            </a:endParaRPr>
          </a:p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2020: 12 </a:t>
            </a:r>
            <a:r>
              <a:rPr lang="es-ES" dirty="0" err="1" smtClean="0">
                <a:latin typeface="Century Gothic" panose="020B0502020202020204" pitchFamily="34" charset="0"/>
              </a:rPr>
              <a:t>Mtep</a:t>
            </a:r>
            <a:r>
              <a:rPr lang="es-ES" dirty="0" smtClean="0">
                <a:latin typeface="Century Gothic" panose="020B0502020202020204" pitchFamily="34" charset="0"/>
              </a:rPr>
              <a:t> (+25% del el ahorro total)</a:t>
            </a:r>
          </a:p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2030: 20,5 </a:t>
            </a:r>
            <a:r>
              <a:rPr lang="es-ES" dirty="0" err="1" smtClean="0">
                <a:latin typeface="Century Gothic" panose="020B0502020202020204" pitchFamily="34" charset="0"/>
              </a:rPr>
              <a:t>Mtep</a:t>
            </a:r>
            <a:r>
              <a:rPr lang="es-ES" dirty="0" smtClean="0">
                <a:latin typeface="Century Gothic" panose="020B0502020202020204" pitchFamily="34" charset="0"/>
              </a:rPr>
              <a:t> (+30% del el ahorro total)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656" y="1918519"/>
            <a:ext cx="997580" cy="66505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508500" y="6491692"/>
            <a:ext cx="4051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</a:t>
            </a:r>
            <a:r>
              <a:rPr lang="es-ES" sz="1100" dirty="0"/>
              <a:t>Comisión Europea </a:t>
            </a:r>
            <a:r>
              <a:rPr lang="es-ES" sz="1100" dirty="0" err="1"/>
              <a:t>Ecodesign</a:t>
            </a:r>
            <a:r>
              <a:rPr lang="es-ES" sz="1100" dirty="0"/>
              <a:t> </a:t>
            </a:r>
            <a:r>
              <a:rPr lang="es-ES" sz="1100" dirty="0" err="1"/>
              <a:t>Impact</a:t>
            </a:r>
            <a:r>
              <a:rPr lang="es-ES" sz="1100" dirty="0"/>
              <a:t> </a:t>
            </a:r>
            <a:r>
              <a:rPr lang="es-ES" sz="1100" dirty="0" err="1"/>
              <a:t>Accounting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8156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31768"/>
          <a:stretch/>
        </p:blipFill>
        <p:spPr>
          <a:xfrm>
            <a:off x="9840416" y="42514"/>
            <a:ext cx="2351584" cy="794199"/>
          </a:xfrm>
          <a:prstGeom prst="rect">
            <a:avLst/>
          </a:prstGeom>
          <a:solidFill>
            <a:srgbClr val="7FBA00">
              <a:alpha val="28000"/>
            </a:srgbClr>
          </a:solidFill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64637"/>
            <a:ext cx="1920213" cy="57767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5885714"/>
            <a:ext cx="384043" cy="38404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113690" y="935298"/>
            <a:ext cx="10078311" cy="1053543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2614626" y="1208366"/>
            <a:ext cx="962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ES" sz="2400" b="1" i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 eficientes en el </a:t>
            </a:r>
            <a:r>
              <a:rPr lang="es-ES" sz="24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mercado. Fuentes de iluminación.</a:t>
            </a:r>
            <a:endParaRPr lang="es-ES" sz="3600" b="1" i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42" y="2591350"/>
            <a:ext cx="1909402" cy="37082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066" y="2591350"/>
            <a:ext cx="2219325" cy="14573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7857" y="2580017"/>
            <a:ext cx="2219325" cy="14573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642" y="541975"/>
            <a:ext cx="1085350" cy="186859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0"/>
          <a:srcRect l="16749" r="16749"/>
          <a:stretch/>
        </p:blipFill>
        <p:spPr>
          <a:xfrm>
            <a:off x="3838636" y="4966596"/>
            <a:ext cx="658615" cy="65861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154" y="2976154"/>
            <a:ext cx="997580" cy="665053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5347579" y="4917325"/>
            <a:ext cx="480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Ahorro en el consumo de electricidad</a:t>
            </a:r>
          </a:p>
          <a:p>
            <a:pPr algn="ctr"/>
            <a:endParaRPr lang="es-ES" sz="400" b="1" dirty="0">
              <a:latin typeface="Century Gothic" panose="020B0502020202020204" pitchFamily="34" charset="0"/>
            </a:endParaRPr>
          </a:p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2030: 0,72 </a:t>
            </a:r>
            <a:r>
              <a:rPr lang="es-ES" dirty="0" err="1" smtClean="0">
                <a:latin typeface="Century Gothic" panose="020B0502020202020204" pitchFamily="34" charset="0"/>
              </a:rPr>
              <a:t>Mtep</a:t>
            </a:r>
            <a:r>
              <a:rPr lang="es-ES" dirty="0" smtClean="0">
                <a:latin typeface="Century Gothic" panose="020B0502020202020204" pitchFamily="34" charset="0"/>
              </a:rPr>
              <a:t> (3,4% del total)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11900" y="4048675"/>
            <a:ext cx="4051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Fuente: </a:t>
            </a:r>
            <a:r>
              <a:rPr lang="es-ES" sz="1100" dirty="0"/>
              <a:t>Comisión Europea </a:t>
            </a:r>
            <a:r>
              <a:rPr lang="es-ES" sz="1100" dirty="0" err="1"/>
              <a:t>Ecodesign</a:t>
            </a:r>
            <a:r>
              <a:rPr lang="es-ES" sz="1100" dirty="0"/>
              <a:t> </a:t>
            </a:r>
            <a:r>
              <a:rPr lang="es-ES" sz="1100" dirty="0" err="1"/>
              <a:t>Impact</a:t>
            </a:r>
            <a:r>
              <a:rPr lang="es-ES" sz="1100" dirty="0"/>
              <a:t> </a:t>
            </a:r>
            <a:r>
              <a:rPr lang="es-ES" sz="1100" dirty="0" err="1"/>
              <a:t>Accounting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9863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31768"/>
          <a:stretch/>
        </p:blipFill>
        <p:spPr>
          <a:xfrm>
            <a:off x="9840416" y="42514"/>
            <a:ext cx="2351584" cy="794199"/>
          </a:xfrm>
          <a:prstGeom prst="rect">
            <a:avLst/>
          </a:prstGeom>
          <a:solidFill>
            <a:srgbClr val="7FBA00">
              <a:alpha val="28000"/>
            </a:srgbClr>
          </a:solidFill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64637"/>
            <a:ext cx="1920213" cy="57767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5885714"/>
            <a:ext cx="384043" cy="38404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113690" y="935298"/>
            <a:ext cx="10078311" cy="1053543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2614626" y="1208366"/>
            <a:ext cx="962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s-ES" sz="2400" b="1" i="1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 eficientes en el </a:t>
            </a:r>
            <a:r>
              <a:rPr lang="es-ES" sz="2400" b="1" i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mercado. Dispositivos electrónicos.</a:t>
            </a:r>
            <a:endParaRPr lang="es-ES" sz="3600" b="1" i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21" y="816624"/>
            <a:ext cx="1288190" cy="115056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9154" y="2976154"/>
            <a:ext cx="997580" cy="66505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7856" y="2591350"/>
            <a:ext cx="2219325" cy="145732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8066" y="2579117"/>
            <a:ext cx="2219325" cy="145822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10"/>
          <a:srcRect l="16749" r="16749"/>
          <a:stretch/>
        </p:blipFill>
        <p:spPr>
          <a:xfrm>
            <a:off x="3838636" y="4966596"/>
            <a:ext cx="658615" cy="65861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642" y="2591349"/>
            <a:ext cx="1909402" cy="3678407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5347579" y="4917325"/>
            <a:ext cx="480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Ahorro en el consumo de electricidad</a:t>
            </a:r>
          </a:p>
          <a:p>
            <a:pPr algn="ctr"/>
            <a:endParaRPr lang="es-ES" sz="400" b="1" dirty="0">
              <a:latin typeface="Century Gothic" panose="020B0502020202020204" pitchFamily="34" charset="0"/>
            </a:endParaRPr>
          </a:p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2030: 0,4 </a:t>
            </a:r>
            <a:r>
              <a:rPr lang="es-ES" dirty="0" err="1" smtClean="0">
                <a:latin typeface="Century Gothic" panose="020B0502020202020204" pitchFamily="34" charset="0"/>
              </a:rPr>
              <a:t>Mtep</a:t>
            </a:r>
            <a:r>
              <a:rPr lang="es-ES" dirty="0" smtClean="0">
                <a:latin typeface="Century Gothic" panose="020B0502020202020204" pitchFamily="34" charset="0"/>
              </a:rPr>
              <a:t> (1,9% del total)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311900" y="4048675"/>
            <a:ext cx="4051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Fuente: </a:t>
            </a:r>
            <a:r>
              <a:rPr lang="es-ES" sz="1100" dirty="0"/>
              <a:t>Comisión Europea </a:t>
            </a:r>
            <a:r>
              <a:rPr lang="es-ES" sz="1100" dirty="0" err="1"/>
              <a:t>Ecodesign</a:t>
            </a:r>
            <a:r>
              <a:rPr lang="es-ES" sz="1100" dirty="0"/>
              <a:t> </a:t>
            </a:r>
            <a:r>
              <a:rPr lang="es-ES" sz="1100" dirty="0" err="1"/>
              <a:t>Impact</a:t>
            </a:r>
            <a:r>
              <a:rPr lang="es-ES" sz="1100" dirty="0"/>
              <a:t> </a:t>
            </a:r>
            <a:r>
              <a:rPr lang="es-ES" sz="1100" dirty="0" err="1"/>
              <a:t>Accounting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6213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entarios xmlns="58c59927-2947-4b75-a5db-6459c3e0dd5b">
      <Url xsi:nil="true"/>
      <Description xsi:nil="true"/>
    </Comentario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CEF41030744142B4080EEE04824075" ma:contentTypeVersion="2" ma:contentTypeDescription="Crear nuevo documento." ma:contentTypeScope="" ma:versionID="d857193cff0f42b296e801ae4b2516a3">
  <xsd:schema xmlns:xsd="http://www.w3.org/2001/XMLSchema" xmlns:xs="http://www.w3.org/2001/XMLSchema" xmlns:p="http://schemas.microsoft.com/office/2006/metadata/properties" xmlns:ns2="58c59927-2947-4b75-a5db-6459c3e0dd5b" xmlns:ns3="390d7911-b1e2-42b7-b43a-20f253d1d8d5" targetNamespace="http://schemas.microsoft.com/office/2006/metadata/properties" ma:root="true" ma:fieldsID="f0a4257df6e099b2eb24029668637179" ns2:_="" ns3:_="">
    <xsd:import namespace="58c59927-2947-4b75-a5db-6459c3e0dd5b"/>
    <xsd:import namespace="390d7911-b1e2-42b7-b43a-20f253d1d8d5"/>
    <xsd:element name="properties">
      <xsd:complexType>
        <xsd:sequence>
          <xsd:element name="documentManagement">
            <xsd:complexType>
              <xsd:all>
                <xsd:element ref="ns2:Comentario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59927-2947-4b75-a5db-6459c3e0dd5b" elementFormDefault="qualified">
    <xsd:import namespace="http://schemas.microsoft.com/office/2006/documentManagement/types"/>
    <xsd:import namespace="http://schemas.microsoft.com/office/infopath/2007/PartnerControls"/>
    <xsd:element name="Comentarios" ma:index="8" nillable="true" ma:displayName="Comentarios" ma:format="Hyperlink" ma:internalName="Comentario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d7911-b1e2-42b7-b43a-20f253d1d8d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828226-C248-4AFD-873A-89B93637E0A2}"/>
</file>

<file path=customXml/itemProps2.xml><?xml version="1.0" encoding="utf-8"?>
<ds:datastoreItem xmlns:ds="http://schemas.openxmlformats.org/officeDocument/2006/customXml" ds:itemID="{82F49DFC-7DD1-4E86-BE2C-343C94413767}"/>
</file>

<file path=customXml/itemProps3.xml><?xml version="1.0" encoding="utf-8"?>
<ds:datastoreItem xmlns:ds="http://schemas.openxmlformats.org/officeDocument/2006/customXml" ds:itemID="{95B19F9B-690A-4AC6-84A0-67797A114759}"/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604</Words>
  <Application>Microsoft Office PowerPoint</Application>
  <PresentationFormat>Panorámica</PresentationFormat>
  <Paragraphs>121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Bariol Regular</vt:lpstr>
      <vt:lpstr>Calibri</vt:lpstr>
      <vt:lpstr>Calibri Light</vt:lpstr>
      <vt:lpstr>Century Gothic</vt:lpstr>
      <vt:lpstr>Franklin Gothic Demi Cond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Minetur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Ruiz Lopez De Torreayllon, Luis Eduardo</dc:creator>
  <cp:lastModifiedBy>Garzon Gomez, Alfredo</cp:lastModifiedBy>
  <cp:revision>144</cp:revision>
  <dcterms:created xsi:type="dcterms:W3CDTF">2019-03-17T18:25:11Z</dcterms:created>
  <dcterms:modified xsi:type="dcterms:W3CDTF">2019-04-24T13:07:04Z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0x0101000CCEF41030744142B4080EEE04824075</vt:lpwstr>
  </property>
</Properties>
</file>