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736" r:id="rId2"/>
    <p:sldId id="738" r:id="rId3"/>
    <p:sldId id="739" r:id="rId4"/>
    <p:sldId id="727" r:id="rId5"/>
    <p:sldId id="737" r:id="rId6"/>
    <p:sldId id="729" r:id="rId7"/>
    <p:sldId id="731" r:id="rId8"/>
    <p:sldId id="732" r:id="rId9"/>
    <p:sldId id="733" r:id="rId10"/>
    <p:sldId id="734" r:id="rId11"/>
    <p:sldId id="735" r:id="rId12"/>
  </p:sldIdLst>
  <p:sldSz cx="9144000" cy="5715000" type="screen16x10"/>
  <p:notesSz cx="6808788" cy="9940925"/>
  <p:embeddedFontLst>
    <p:embeddedFont>
      <p:font typeface="Century Gothic" panose="020B0502020202020204" pitchFamily="34" charset="0"/>
      <p:regular r:id="rId15"/>
      <p:bold r:id="rId16"/>
      <p:italic r:id="rId17"/>
      <p:boldItalic r:id="rId1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695"/>
    <a:srgbClr val="0033CC"/>
    <a:srgbClr val="CACADC"/>
    <a:srgbClr val="DCDCCA"/>
    <a:srgbClr val="F6FCA2"/>
    <a:srgbClr val="0000FF"/>
    <a:srgbClr val="FA710A"/>
    <a:srgbClr val="A5E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8" autoAdjust="0"/>
    <p:restoredTop sz="99872" autoAdjust="0"/>
  </p:normalViewPr>
  <p:slideViewPr>
    <p:cSldViewPr>
      <p:cViewPr varScale="1">
        <p:scale>
          <a:sx n="103" d="100"/>
          <a:sy n="103" d="100"/>
        </p:scale>
        <p:origin x="330" y="10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-595" y="1819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27" cy="497603"/>
          </a:xfrm>
          <a:prstGeom prst="rect">
            <a:avLst/>
          </a:prstGeom>
        </p:spPr>
        <p:txBody>
          <a:bodyPr vert="horz" lIns="92227" tIns="46114" rIns="92227" bIns="46114" rtlCol="0"/>
          <a:lstStyle>
            <a:lvl1pPr algn="l">
              <a:spcBef>
                <a:spcPct val="20000"/>
              </a:spcBef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7572" y="0"/>
            <a:ext cx="2949627" cy="497603"/>
          </a:xfrm>
          <a:prstGeom prst="rect">
            <a:avLst/>
          </a:prstGeom>
        </p:spPr>
        <p:txBody>
          <a:bodyPr vert="horz" lIns="92227" tIns="46114" rIns="92227" bIns="46114" rtlCol="0"/>
          <a:lstStyle>
            <a:lvl1pPr algn="r">
              <a:spcBef>
                <a:spcPct val="20000"/>
              </a:spcBef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9DB5203-3EBE-44FF-BFD0-C320EB562DCB}" type="datetime1">
              <a:rPr lang="es-ES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41733"/>
            <a:ext cx="2949627" cy="497602"/>
          </a:xfrm>
          <a:prstGeom prst="rect">
            <a:avLst/>
          </a:prstGeom>
        </p:spPr>
        <p:txBody>
          <a:bodyPr vert="horz" lIns="92227" tIns="46114" rIns="92227" bIns="46114" rtlCol="0" anchor="b"/>
          <a:lstStyle>
            <a:lvl1pPr algn="l">
              <a:spcBef>
                <a:spcPct val="20000"/>
              </a:spcBef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7572" y="9441733"/>
            <a:ext cx="2949627" cy="497602"/>
          </a:xfrm>
          <a:prstGeom prst="rect">
            <a:avLst/>
          </a:prstGeom>
        </p:spPr>
        <p:txBody>
          <a:bodyPr vert="horz" lIns="92227" tIns="46114" rIns="92227" bIns="46114" rtlCol="0" anchor="b"/>
          <a:lstStyle>
            <a:lvl1pPr algn="r">
              <a:spcBef>
                <a:spcPct val="20000"/>
              </a:spcBef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73BAB38-FF0E-479C-B628-C9370DA40A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217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7" tIns="46114" rIns="92227" bIns="461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981" y="0"/>
            <a:ext cx="2951217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7" tIns="46114" rIns="92227" bIns="461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72AE7E-42B2-452E-BAEE-C625F734601B}" type="datetime1">
              <a:rPr lang="es-ES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149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2275" y="746125"/>
            <a:ext cx="596423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1662"/>
            <a:ext cx="5447666" cy="4473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7" tIns="46114" rIns="92227" bIns="461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733"/>
            <a:ext cx="2951217" cy="497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7" tIns="46114" rIns="92227" bIns="461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981" y="9441733"/>
            <a:ext cx="2951217" cy="497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7" tIns="46114" rIns="92227" bIns="461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188084C-E26C-4E0E-9148-F11FE00180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348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>
              <a:latin typeface="Arial" pitchFamily="34" charset="0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0F5241-1F8D-41DD-9234-21B16D1D1E1B}" type="slidenum">
              <a:rPr lang="es-ES" smtClean="0"/>
              <a:pPr>
                <a:defRPr/>
              </a:pPr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1874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043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868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46125"/>
            <a:ext cx="5964238" cy="3727450"/>
          </a:xfrm>
          <a:ln/>
        </p:spPr>
      </p:sp>
      <p:sp>
        <p:nvSpPr>
          <p:cNvPr id="155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992DA99-3D05-421B-8970-E73353B0FA97}" type="datetime1">
              <a:rPr lang="es-ES" smtClean="0"/>
              <a:pPr>
                <a:defRPr/>
              </a:pPr>
              <a:t>23/04/2019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0F4A1A-423C-4034-8228-B3C46A1B451F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positiva 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71966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s-ES" sz="2400" b="0">
              <a:latin typeface="Times New Roman" pitchFamily="18" charset="0"/>
              <a:cs typeface="+mn-cs"/>
            </a:endParaRPr>
          </a:p>
        </p:txBody>
      </p:sp>
      <p:pic>
        <p:nvPicPr>
          <p:cNvPr id="1034" name="Picture 26" descr="AFME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5137753"/>
            <a:ext cx="2520280" cy="40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entury Gothic" pitchFamily="34" charset="0"/>
        </a:defRPr>
      </a:lvl9pPr>
    </p:titleStyle>
    <p:bodyStyle>
      <a:lvl1pPr marL="341313" indent="-341313" algn="ctr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27088" indent="-284163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2400">
          <a:solidFill>
            <a:schemeClr val="tx1"/>
          </a:solidFill>
          <a:latin typeface="+mn-lt"/>
        </a:defRPr>
      </a:lvl2pPr>
      <a:lvl3pPr marL="1236663" indent="-227013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4306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c.europa.eu/growth/single-market/european-standards/harmonised-standards/ecodesign_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" y="1345331"/>
            <a:ext cx="2771785" cy="309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2915816" y="1705372"/>
            <a:ext cx="588826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solidFill>
                  <a:srgbClr val="171695"/>
                </a:solidFill>
                <a:latin typeface="+mn-lt"/>
                <a:cs typeface="Microsoft Sans Serif" pitchFamily="34" charset="0"/>
              </a:rPr>
              <a:t>La normalización como apoyo a la aplicación de la Directiva de </a:t>
            </a:r>
            <a:r>
              <a:rPr lang="es-ES" sz="4000" dirty="0" err="1">
                <a:solidFill>
                  <a:srgbClr val="171695"/>
                </a:solidFill>
                <a:latin typeface="+mn-lt"/>
                <a:cs typeface="Microsoft Sans Serif" pitchFamily="34" charset="0"/>
              </a:rPr>
              <a:t>Ecodiseño</a:t>
            </a:r>
            <a:endParaRPr lang="es-ES_tradnl" sz="4000" dirty="0">
              <a:solidFill>
                <a:srgbClr val="171695"/>
              </a:solidFill>
              <a:latin typeface="+mn-lt"/>
              <a:cs typeface="Microsoft Sans Serif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971600" y="1201316"/>
          <a:ext cx="734481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Tipo y nº documento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Fecha</a:t>
                      </a:r>
                      <a:r>
                        <a:rPr lang="es-ES" baseline="0" dirty="0"/>
                        <a:t> p</a:t>
                      </a:r>
                      <a:r>
                        <a:rPr lang="es-ES" dirty="0"/>
                        <a:t>ublicación</a:t>
                      </a:r>
                      <a:r>
                        <a:rPr lang="es-ES" baseline="0" dirty="0"/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for assessing the proportion of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recycled material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 in an energy related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Febrero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to declare the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of critical raw materials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energy related products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Marzo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Methods for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providing information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relating to material efficiency aspects of energy related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Marzo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214314" y="202407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Trabajos CEN-CENELEC/JTC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971600" y="1149836"/>
          <a:ext cx="7344816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Tipo y nº documento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Fecha</a:t>
                      </a:r>
                      <a:r>
                        <a:rPr lang="es-ES" baseline="0" dirty="0"/>
                        <a:t> p</a:t>
                      </a:r>
                      <a:r>
                        <a:rPr lang="es-ES" dirty="0"/>
                        <a:t>ublicación</a:t>
                      </a:r>
                      <a:r>
                        <a:rPr lang="es-ES" baseline="0" dirty="0"/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 103 476 V.1.1.2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Circular Economy (CE) in Information and Communication Technology (ICT); Definition of </a:t>
                      </a:r>
                      <a:r>
                        <a:rPr lang="es-ES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approaches</a:t>
                      </a: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concepts</a:t>
                      </a: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s-ES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metrics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Febrero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 o EN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metrics, methods and parameters for assessment of material and resource efficiency aspects of ICT network infrastructure goods in the context of circular economy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Septiembre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14314" y="202407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Trabajos ETSI TC 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87501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¿Qué es una norma?</a:t>
            </a:r>
          </a:p>
        </p:txBody>
      </p:sp>
      <p:sp>
        <p:nvSpPr>
          <p:cNvPr id="7" name="4 CuadroTexto">
            <a:extLst>
              <a:ext uri="{FF2B5EF4-FFF2-40B4-BE49-F238E27FC236}">
                <a16:creationId xmlns:a16="http://schemas.microsoft.com/office/drawing/2014/main" id="{EF444B2B-5CBF-46BA-AEDA-96F8BA72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017230"/>
            <a:ext cx="8069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Norma</a:t>
            </a:r>
          </a:p>
        </p:txBody>
      </p:sp>
      <p:sp>
        <p:nvSpPr>
          <p:cNvPr id="8" name="4 CuadroTexto">
            <a:extLst>
              <a:ext uri="{FF2B5EF4-FFF2-40B4-BE49-F238E27FC236}">
                <a16:creationId xmlns:a16="http://schemas.microsoft.com/office/drawing/2014/main" id="{CBBDE594-659B-4F99-A4F7-5A92454BF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554386"/>
            <a:ext cx="77096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Especificación técnica adoptada por un organismo de normalización reconocido y de carácter voluntario.</a:t>
            </a:r>
          </a:p>
        </p:txBody>
      </p:sp>
      <p:sp>
        <p:nvSpPr>
          <p:cNvPr id="9" name="4 CuadroTexto">
            <a:extLst>
              <a:ext uri="{FF2B5EF4-FFF2-40B4-BE49-F238E27FC236}">
                <a16:creationId xmlns:a16="http://schemas.microsoft.com/office/drawing/2014/main" id="{AE81645D-8D98-4D69-8F42-D4FF76B4A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209428"/>
            <a:ext cx="770961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Norma internacional: norma adoptada por un organismo internacional de normalización (ISO, IEC e ITU).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Norma europea: norma adoptada por una organización europea de normalización (CEN, CENELEC y ETSI).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Norma nacional: norma adoptada por un organismo nacional de normalización (UNE en España).</a:t>
            </a:r>
          </a:p>
        </p:txBody>
      </p:sp>
      <p:sp>
        <p:nvSpPr>
          <p:cNvPr id="11" name="4 CuadroTexto">
            <a:extLst>
              <a:ext uri="{FF2B5EF4-FFF2-40B4-BE49-F238E27FC236}">
                <a16:creationId xmlns:a16="http://schemas.microsoft.com/office/drawing/2014/main" id="{FFBA849A-C0BC-419F-9B75-0F5A2B846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4185582"/>
            <a:ext cx="80696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Las normas se elaboran bajo los principios de coherencia, transparencia, apertura, consenso, aplicación voluntaria, independencia de los intereses particulares y eficacia.</a:t>
            </a:r>
          </a:p>
        </p:txBody>
      </p:sp>
    </p:spTree>
    <p:extLst>
      <p:ext uri="{BB962C8B-B14F-4D97-AF65-F5344CB8AC3E}">
        <p14:creationId xmlns:p14="http://schemas.microsoft.com/office/powerpoint/2010/main" val="86222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87501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Beneficios de las normas</a:t>
            </a:r>
          </a:p>
        </p:txBody>
      </p:sp>
      <p:sp>
        <p:nvSpPr>
          <p:cNvPr id="7" name="4 CuadroTexto">
            <a:extLst>
              <a:ext uri="{FF2B5EF4-FFF2-40B4-BE49-F238E27FC236}">
                <a16:creationId xmlns:a16="http://schemas.microsoft.com/office/drawing/2014/main" id="{EF444B2B-5CBF-46BA-AEDA-96F8BA72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088072"/>
            <a:ext cx="784887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Mejoran la competitividad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Facilitan el comercio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Facilitan la innovación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Instrumentos de apoyo a la legislación y las políticas de la Unión Europea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Instrumentos de apoyo a los Reglamentos nacionales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Instrumentos de apoyo para las Compras Públicas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Fomentan la competencia leal en el mercado y ayudan a las Autoridades de Vigilancia de Mercado</a:t>
            </a:r>
          </a:p>
        </p:txBody>
      </p:sp>
    </p:spTree>
    <p:extLst>
      <p:ext uri="{BB962C8B-B14F-4D97-AF65-F5344CB8AC3E}">
        <p14:creationId xmlns:p14="http://schemas.microsoft.com/office/powerpoint/2010/main" val="338456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606804" y="2889438"/>
            <a:ext cx="8069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Normas armonizadas y presunción de la conformidad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87501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Nuevo Marco Legislativo/ Conceptos clave</a:t>
            </a:r>
          </a:p>
        </p:txBody>
      </p:sp>
      <p:sp>
        <p:nvSpPr>
          <p:cNvPr id="7" name="4 CuadroTexto">
            <a:extLst>
              <a:ext uri="{FF2B5EF4-FFF2-40B4-BE49-F238E27FC236}">
                <a16:creationId xmlns:a16="http://schemas.microsoft.com/office/drawing/2014/main" id="{EF444B2B-5CBF-46BA-AEDA-96F8BA72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017230"/>
            <a:ext cx="8069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Evaluación de la conformidad </a:t>
            </a:r>
          </a:p>
        </p:txBody>
      </p:sp>
      <p:sp>
        <p:nvSpPr>
          <p:cNvPr id="8" name="4 CuadroTexto">
            <a:extLst>
              <a:ext uri="{FF2B5EF4-FFF2-40B4-BE49-F238E27FC236}">
                <a16:creationId xmlns:a16="http://schemas.microsoft.com/office/drawing/2014/main" id="{CBBDE594-659B-4F99-A4F7-5A92454BF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554386"/>
            <a:ext cx="7709612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Proceso llevado a cabo por el fabricante para demostrar el cumplimiento de requisitos específicos de un producto.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Un producto está sujeto a evaluación de la conformidad tanto durante la fase de diseño como durante la producción.</a:t>
            </a:r>
          </a:p>
        </p:txBody>
      </p:sp>
      <p:sp>
        <p:nvSpPr>
          <p:cNvPr id="9" name="4 CuadroTexto">
            <a:extLst>
              <a:ext uri="{FF2B5EF4-FFF2-40B4-BE49-F238E27FC236}">
                <a16:creationId xmlns:a16="http://schemas.microsoft.com/office/drawing/2014/main" id="{AE81645D-8D98-4D69-8F42-D4FF76B4A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3282578"/>
            <a:ext cx="77096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Normas europeas adoptadas a petición de la Comisión para la aplicación de la legislación de armonización de la Unión. La aplicación de las normas armonizadas conserva su carácter voluntario.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Las normas armonizadas otorgan presunción de conformidad con los requisitos esenciales establecidos en una legislación.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606804" y="1561356"/>
            <a:ext cx="8069652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u="sng" dirty="0">
                <a:latin typeface="+mn-lt"/>
                <a:cs typeface="Microsoft Sans Serif" pitchFamily="34" charset="0"/>
              </a:rPr>
              <a:t>Artículo 9(2) - Presunción de conformidad</a:t>
            </a:r>
            <a:r>
              <a:rPr lang="es-ES" b="0" dirty="0">
                <a:latin typeface="+mn-lt"/>
                <a:cs typeface="Microsoft Sans Serif" pitchFamily="34" charset="0"/>
              </a:rPr>
              <a:t>:</a:t>
            </a:r>
          </a:p>
          <a:p>
            <a:pPr marL="360000" lvl="6" indent="-360000" algn="just" defTabSz="912813">
              <a:spcAft>
                <a:spcPts val="1200"/>
              </a:spcAft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	Los Estados miembros considerarán que los productos a los que se hayan aplicado </a:t>
            </a:r>
            <a:r>
              <a:rPr lang="es-ES" dirty="0">
                <a:latin typeface="+mn-lt"/>
                <a:cs typeface="Microsoft Sans Serif" pitchFamily="34" charset="0"/>
              </a:rPr>
              <a:t>normas armonizadas </a:t>
            </a:r>
            <a:r>
              <a:rPr lang="es-ES" b="0" dirty="0">
                <a:latin typeface="+mn-lt"/>
                <a:cs typeface="Microsoft Sans Serif" pitchFamily="34" charset="0"/>
              </a:rPr>
              <a:t>cuyos números de referencia se hayan publicado en el Diario Oficial de la Unión Europea, se ajustan a todos los </a:t>
            </a:r>
            <a:r>
              <a:rPr lang="es-ES" dirty="0">
                <a:latin typeface="+mn-lt"/>
                <a:cs typeface="Microsoft Sans Serif" pitchFamily="34" charset="0"/>
              </a:rPr>
              <a:t>requisitos pertinentes de la medida de ejecución aplicable </a:t>
            </a:r>
            <a:r>
              <a:rPr lang="es-ES" b="0" dirty="0">
                <a:latin typeface="+mn-lt"/>
                <a:cs typeface="Microsoft Sans Serif" pitchFamily="34" charset="0"/>
              </a:rPr>
              <a:t>a la que se refieren dichas normas.</a:t>
            </a:r>
            <a:endParaRPr lang="es-ES" b="0" dirty="0">
              <a:solidFill>
                <a:srgbClr val="000000"/>
              </a:solidFill>
              <a:latin typeface="+mn-lt"/>
              <a:cs typeface="Microsoft Sans Serif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87501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Directiva 2009/125/CE del Parlamento Europeo y del Consejo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5028BD-306B-4501-8432-768010163572}"/>
              </a:ext>
            </a:extLst>
          </p:cNvPr>
          <p:cNvSpPr txBox="1"/>
          <p:nvPr/>
        </p:nvSpPr>
        <p:spPr>
          <a:xfrm>
            <a:off x="899592" y="4021822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4"/>
              </a:rPr>
              <a:t>https://ec.europa.eu/growth/single-market/european-standards/harmonised-standards/ecodesign_en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549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606804" y="1273324"/>
            <a:ext cx="8069652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Publicado por la Comisión Europea en 2015.</a:t>
            </a:r>
          </a:p>
          <a:p>
            <a:pPr marL="360000" lvl="6" indent="-360000" algn="just" defTabSz="912813">
              <a:spcAft>
                <a:spcPts val="12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Se solicita a CEN, CENELEC y ETSI el desarrollo de normas sobre la eficiencia de los materiales de los productos relacionados con la energía como apoyo a la implementación de la Directiva 2009/125/CE.</a:t>
            </a:r>
          </a:p>
          <a:p>
            <a:pPr marL="360000" lvl="6" indent="-360000" algn="just" defTabSz="912813">
              <a:spcAft>
                <a:spcPts val="600"/>
              </a:spcAft>
              <a:buBlip>
                <a:blip r:embed="rId3"/>
              </a:buBlip>
              <a:defRPr/>
            </a:pPr>
            <a:r>
              <a:rPr lang="es-ES" b="0" dirty="0">
                <a:solidFill>
                  <a:srgbClr val="000000"/>
                </a:solidFill>
                <a:cs typeface="Microsoft Sans Serif" pitchFamily="34" charset="0"/>
              </a:rPr>
              <a:t>Principales aspectos cubiertos: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b="0" dirty="0">
                <a:solidFill>
                  <a:srgbClr val="000000"/>
                </a:solidFill>
                <a:cs typeface="Microsoft Sans Serif" pitchFamily="34" charset="0"/>
              </a:rPr>
              <a:t>Extensión de la vida de los productos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b="0" dirty="0">
                <a:solidFill>
                  <a:srgbClr val="000000"/>
                </a:solidFill>
                <a:cs typeface="Microsoft Sans Serif" pitchFamily="34" charset="0"/>
              </a:rPr>
              <a:t>Capacidad de reutilizar componentes o materiales reciclados de un producto en la etapa de fin de vida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b="0" dirty="0">
                <a:solidFill>
                  <a:srgbClr val="000000"/>
                </a:solidFill>
                <a:cs typeface="Microsoft Sans Serif" pitchFamily="34" charset="0"/>
              </a:rPr>
              <a:t>Utilización de componentes reutilizados y/o materiales reciclados en productos</a:t>
            </a:r>
            <a:endParaRPr lang="es-ES" b="0" dirty="0">
              <a:latin typeface="+mn-lt"/>
              <a:cs typeface="Microsoft Sans Serif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Mandato de normalización M/543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606804" y="1201316"/>
            <a:ext cx="8069652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000" lvl="6" indent="-360000" algn="just" defTabSz="912813">
              <a:spcAft>
                <a:spcPts val="600"/>
              </a:spcAft>
              <a:buBlip>
                <a:blip r:embed="rId3"/>
              </a:buBlip>
              <a:defRPr/>
            </a:pPr>
            <a:r>
              <a:rPr lang="es-ES" b="0" dirty="0">
                <a:latin typeface="+mn-lt"/>
                <a:cs typeface="Microsoft Sans Serif" pitchFamily="34" charset="0"/>
              </a:rPr>
              <a:t>CEN-CENELEC: JTC 10 ‘Energy-</a:t>
            </a:r>
            <a:r>
              <a:rPr lang="es-ES" b="0" dirty="0" err="1">
                <a:latin typeface="+mn-lt"/>
                <a:cs typeface="Microsoft Sans Serif" pitchFamily="34" charset="0"/>
              </a:rPr>
              <a:t>related</a:t>
            </a:r>
            <a:r>
              <a:rPr lang="es-ES" b="0" dirty="0">
                <a:latin typeface="+mn-lt"/>
                <a:cs typeface="Microsoft Sans Serif" pitchFamily="34" charset="0"/>
              </a:rPr>
              <a:t> </a:t>
            </a:r>
            <a:r>
              <a:rPr lang="es-ES" b="0" dirty="0" err="1">
                <a:latin typeface="+mn-lt"/>
                <a:cs typeface="Microsoft Sans Serif" pitchFamily="34" charset="0"/>
              </a:rPr>
              <a:t>products</a:t>
            </a:r>
            <a:r>
              <a:rPr lang="es-ES" b="0" dirty="0">
                <a:latin typeface="+mn-lt"/>
                <a:cs typeface="Microsoft Sans Serif" pitchFamily="34" charset="0"/>
              </a:rPr>
              <a:t> – </a:t>
            </a:r>
            <a:r>
              <a:rPr lang="es-ES" b="0" dirty="0" err="1">
                <a:latin typeface="+mn-lt"/>
                <a:cs typeface="Microsoft Sans Serif" pitchFamily="34" charset="0"/>
              </a:rPr>
              <a:t>Materials</a:t>
            </a:r>
            <a:r>
              <a:rPr lang="es-ES" b="0" dirty="0">
                <a:latin typeface="+mn-lt"/>
                <a:cs typeface="Microsoft Sans Serif" pitchFamily="34" charset="0"/>
              </a:rPr>
              <a:t> </a:t>
            </a:r>
            <a:r>
              <a:rPr lang="es-ES" b="0" dirty="0" err="1">
                <a:latin typeface="+mn-lt"/>
                <a:cs typeface="Microsoft Sans Serif" pitchFamily="34" charset="0"/>
              </a:rPr>
              <a:t>efficiency</a:t>
            </a:r>
            <a:r>
              <a:rPr lang="es-ES" b="0" dirty="0">
                <a:latin typeface="+mn-lt"/>
                <a:cs typeface="Microsoft Sans Serif" pitchFamily="34" charset="0"/>
              </a:rPr>
              <a:t> </a:t>
            </a:r>
            <a:r>
              <a:rPr lang="es-ES" b="0" dirty="0" err="1">
                <a:latin typeface="+mn-lt"/>
                <a:cs typeface="Microsoft Sans Serif" pitchFamily="34" charset="0"/>
              </a:rPr>
              <a:t>aspects</a:t>
            </a:r>
            <a:r>
              <a:rPr lang="es-ES" b="0" dirty="0">
                <a:latin typeface="+mn-lt"/>
                <a:cs typeface="Microsoft Sans Serif" pitchFamily="34" charset="0"/>
              </a:rPr>
              <a:t> </a:t>
            </a:r>
            <a:r>
              <a:rPr lang="es-ES" b="0" dirty="0" err="1">
                <a:latin typeface="+mn-lt"/>
                <a:cs typeface="Microsoft Sans Serif" pitchFamily="34" charset="0"/>
              </a:rPr>
              <a:t>for</a:t>
            </a:r>
            <a:r>
              <a:rPr lang="es-ES" b="0" dirty="0">
                <a:latin typeface="+mn-lt"/>
                <a:cs typeface="Microsoft Sans Serif" pitchFamily="34" charset="0"/>
              </a:rPr>
              <a:t> </a:t>
            </a:r>
            <a:r>
              <a:rPr lang="es-ES" b="0" dirty="0" err="1">
                <a:latin typeface="+mn-lt"/>
                <a:cs typeface="Microsoft Sans Serif" pitchFamily="34" charset="0"/>
              </a:rPr>
              <a:t>ecodesign</a:t>
            </a:r>
            <a:r>
              <a:rPr lang="es-ES" b="0" dirty="0">
                <a:latin typeface="+mn-lt"/>
                <a:cs typeface="Microsoft Sans Serif" pitchFamily="34" charset="0"/>
              </a:rPr>
              <a:t>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1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Terminology</a:t>
            </a:r>
            <a:r>
              <a:rPr lang="es-ES" sz="1600" b="0" dirty="0">
                <a:latin typeface="+mn-lt"/>
                <a:cs typeface="Microsoft Sans Serif" pitchFamily="34" charset="0"/>
              </a:rPr>
              <a:t>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2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Durability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3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Upgradability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,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to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repair</a:t>
            </a:r>
            <a:r>
              <a:rPr lang="es-ES" sz="1600" b="0" dirty="0">
                <a:latin typeface="+mn-lt"/>
                <a:cs typeface="Microsoft Sans Serif" pitchFamily="34" charset="0"/>
              </a:rPr>
              <a:t>,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Facilitate</a:t>
            </a:r>
            <a:r>
              <a:rPr lang="es-ES" sz="1600" b="0" dirty="0">
                <a:latin typeface="+mn-lt"/>
                <a:cs typeface="Microsoft Sans Serif" pitchFamily="34" charset="0"/>
              </a:rPr>
              <a:t> Re-Use’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4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to</a:t>
            </a:r>
            <a:r>
              <a:rPr lang="es-ES" sz="1600" b="0" dirty="0">
                <a:latin typeface="+mn-lt"/>
                <a:cs typeface="Microsoft Sans Serif" pitchFamily="34" charset="0"/>
              </a:rPr>
              <a:t> re-manufacture’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5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Recyclability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,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recoverability</a:t>
            </a:r>
            <a:r>
              <a:rPr lang="es-ES" sz="1600" b="0" dirty="0">
                <a:latin typeface="+mn-lt"/>
                <a:cs typeface="Microsoft Sans Serif" pitchFamily="34" charset="0"/>
              </a:rPr>
              <a:t>, RRR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index</a:t>
            </a:r>
            <a:r>
              <a:rPr lang="es-ES" sz="1600" b="0" dirty="0">
                <a:latin typeface="+mn-lt"/>
                <a:cs typeface="Microsoft Sans Serif" pitchFamily="34" charset="0"/>
              </a:rPr>
              <a:t>,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Recycling</a:t>
            </a:r>
            <a:r>
              <a:rPr lang="es-ES" sz="1600" b="0" dirty="0">
                <a:latin typeface="+mn-lt"/>
                <a:cs typeface="Microsoft Sans Serif" pitchFamily="34" charset="0"/>
              </a:rPr>
              <a:t>, Use of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recycled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materials</a:t>
            </a:r>
            <a:r>
              <a:rPr lang="es-ES" sz="1600" b="0" dirty="0">
                <a:latin typeface="+mn-lt"/>
                <a:cs typeface="Microsoft Sans Serif" pitchFamily="34" charset="0"/>
              </a:rPr>
              <a:t>’</a:t>
            </a:r>
          </a:p>
          <a:p>
            <a:pPr marL="817200" lvl="7" indent="-360000" algn="just" defTabSz="912813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s-ES" sz="1600" b="0" dirty="0">
                <a:latin typeface="+mn-lt"/>
                <a:cs typeface="Microsoft Sans Serif" pitchFamily="34" charset="0"/>
              </a:rPr>
              <a:t>WG 6 ‘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Documentation</a:t>
            </a:r>
            <a:r>
              <a:rPr lang="es-ES" sz="1600" b="0" dirty="0">
                <a:latin typeface="+mn-lt"/>
                <a:cs typeface="Microsoft Sans Serif" pitchFamily="34" charset="0"/>
              </a:rPr>
              <a:t> and/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or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marking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regarding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information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relating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to</a:t>
            </a:r>
            <a:r>
              <a:rPr lang="es-ES" sz="1600" b="0" dirty="0">
                <a:latin typeface="+mn-lt"/>
                <a:cs typeface="Microsoft Sans Serif" pitchFamily="34" charset="0"/>
              </a:rPr>
              <a:t> material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efficiency</a:t>
            </a:r>
            <a:r>
              <a:rPr lang="es-ES" sz="1600" b="0" dirty="0">
                <a:latin typeface="+mn-lt"/>
                <a:cs typeface="Microsoft Sans Serif" pitchFamily="34" charset="0"/>
              </a:rPr>
              <a:t> of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the</a:t>
            </a:r>
            <a:r>
              <a:rPr lang="es-ES" sz="1600" b="0" dirty="0">
                <a:latin typeface="+mn-lt"/>
                <a:cs typeface="Microsoft Sans Serif" pitchFamily="34" charset="0"/>
              </a:rPr>
              <a:t> </a:t>
            </a:r>
            <a:r>
              <a:rPr lang="es-ES" sz="1600" b="0" dirty="0" err="1">
                <a:latin typeface="+mn-lt"/>
                <a:cs typeface="Microsoft Sans Serif" pitchFamily="34" charset="0"/>
              </a:rPr>
              <a:t>product</a:t>
            </a:r>
            <a:r>
              <a:rPr lang="es-ES" sz="1600" b="0" dirty="0">
                <a:latin typeface="+mn-lt"/>
                <a:cs typeface="Microsoft Sans Serif" pitchFamily="34" charset="0"/>
              </a:rPr>
              <a:t>’</a:t>
            </a:r>
          </a:p>
          <a:p>
            <a:pPr marL="360000" lvl="6" indent="-360000" algn="just" defTabSz="912813">
              <a:spcBef>
                <a:spcPts val="1200"/>
              </a:spcBef>
              <a:spcAft>
                <a:spcPts val="600"/>
              </a:spcAft>
              <a:buBlip>
                <a:blip r:embed="rId3"/>
              </a:buBlip>
              <a:defRPr/>
            </a:pPr>
            <a:r>
              <a:rPr lang="es-ES" b="0" dirty="0">
                <a:cs typeface="Microsoft Sans Serif" pitchFamily="34" charset="0"/>
              </a:rPr>
              <a:t>ETSI: </a:t>
            </a:r>
            <a:r>
              <a:rPr lang="en-US" b="0" dirty="0">
                <a:cs typeface="Microsoft Sans Serif" pitchFamily="34" charset="0"/>
              </a:rPr>
              <a:t>TC ‘Environmental Engineering’</a:t>
            </a:r>
            <a:endParaRPr lang="es-ES" b="0" dirty="0">
              <a:latin typeface="+mn-lt"/>
              <a:cs typeface="Microsoft Sans Serif" pitchFamily="34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14314" y="202407"/>
            <a:ext cx="83901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Mandato de normalización M/543: Grupos de trabajo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4" y="202407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Trabajos CEN-CENELEC/JTC 10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971600" y="1129308"/>
          <a:ext cx="7344816" cy="3663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691">
                <a:tc>
                  <a:txBody>
                    <a:bodyPr/>
                    <a:lstStyle/>
                    <a:p>
                      <a:r>
                        <a:rPr lang="es-ES" dirty="0"/>
                        <a:t>Tipo y nº documento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Fecha</a:t>
                      </a:r>
                      <a:r>
                        <a:rPr lang="es-ES" baseline="0" dirty="0"/>
                        <a:t> p</a:t>
                      </a:r>
                      <a:r>
                        <a:rPr lang="es-ES" dirty="0"/>
                        <a:t>ublicación</a:t>
                      </a:r>
                      <a:r>
                        <a:rPr lang="es-ES" baseline="0" dirty="0"/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 45550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Definitions related to material efficiency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Marzo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 45551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Guide on how to use generic material efficiency standards when writing energy related product</a:t>
                      </a:r>
                      <a:endParaRPr lang="es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Marzo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for the assessment of the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durability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energy related products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Marzo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for the assessment of the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ability to re-manufacture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energy related products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Marzo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971600" y="1201316"/>
          <a:ext cx="734481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Tipo y nº documento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Fecha</a:t>
                      </a:r>
                      <a:r>
                        <a:rPr lang="es-ES" baseline="0" dirty="0"/>
                        <a:t> p</a:t>
                      </a:r>
                      <a:r>
                        <a:rPr lang="es-ES" dirty="0"/>
                        <a:t>ublicación</a:t>
                      </a:r>
                      <a:r>
                        <a:rPr lang="es-ES" baseline="0" dirty="0"/>
                        <a:t>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for the assessment of the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ability to repair, reuse and upgrade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energy </a:t>
                      </a:r>
                      <a:r>
                        <a:rPr lang="es-ES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Marzo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Methods for assessing the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recyclability and recoverability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energy related products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Noviembre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45556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method for assessing the proportion of </a:t>
                      </a:r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re-used components 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an energy related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Octubre 2019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214314" y="202407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>
                <a:solidFill>
                  <a:schemeClr val="bg1"/>
                </a:solidFill>
                <a:latin typeface="+mn-lt"/>
                <a:cs typeface="Microsoft Sans Serif" pitchFamily="34" charset="0"/>
              </a:rPr>
              <a:t>Trabajos CEN-CENELEC/JTC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AFME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CEF41030744142B4080EEE04824075" ma:contentTypeVersion="2" ma:contentTypeDescription="Crear nuevo documento." ma:contentTypeScope="" ma:versionID="d857193cff0f42b296e801ae4b2516a3">
  <xsd:schema xmlns:xsd="http://www.w3.org/2001/XMLSchema" xmlns:xs="http://www.w3.org/2001/XMLSchema" xmlns:p="http://schemas.microsoft.com/office/2006/metadata/properties" xmlns:ns2="58c59927-2947-4b75-a5db-6459c3e0dd5b" xmlns:ns3="390d7911-b1e2-42b7-b43a-20f253d1d8d5" targetNamespace="http://schemas.microsoft.com/office/2006/metadata/properties" ma:root="true" ma:fieldsID="f0a4257df6e099b2eb24029668637179" ns2:_="" ns3:_="">
    <xsd:import namespace="58c59927-2947-4b75-a5db-6459c3e0dd5b"/>
    <xsd:import namespace="390d7911-b1e2-42b7-b43a-20f253d1d8d5"/>
    <xsd:element name="properties">
      <xsd:complexType>
        <xsd:sequence>
          <xsd:element name="documentManagement">
            <xsd:complexType>
              <xsd:all>
                <xsd:element ref="ns2:Comentarios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59927-2947-4b75-a5db-6459c3e0dd5b" elementFormDefault="qualified">
    <xsd:import namespace="http://schemas.microsoft.com/office/2006/documentManagement/types"/>
    <xsd:import namespace="http://schemas.microsoft.com/office/infopath/2007/PartnerControls"/>
    <xsd:element name="Comentarios" ma:index="8" nillable="true" ma:displayName="Comentarios" ma:format="Hyperlink" ma:internalName="Comentario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d7911-b1e2-42b7-b43a-20f253d1d8d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58c59927-2947-4b75-a5db-6459c3e0dd5b">
      <Url xsi:nil="true"/>
      <Description xsi:nil="true"/>
    </Comentarios>
  </documentManagement>
</p:properties>
</file>

<file path=customXml/itemProps1.xml><?xml version="1.0" encoding="utf-8"?>
<ds:datastoreItem xmlns:ds="http://schemas.openxmlformats.org/officeDocument/2006/customXml" ds:itemID="{8ECACA48-39C5-4A51-95D8-3AF9B2635070}"/>
</file>

<file path=customXml/itemProps2.xml><?xml version="1.0" encoding="utf-8"?>
<ds:datastoreItem xmlns:ds="http://schemas.openxmlformats.org/officeDocument/2006/customXml" ds:itemID="{72B30E32-06E0-4002-ACA1-064DCA6D08AA}"/>
</file>

<file path=customXml/itemProps3.xml><?xml version="1.0" encoding="utf-8"?>
<ds:datastoreItem xmlns:ds="http://schemas.openxmlformats.org/officeDocument/2006/customXml" ds:itemID="{F41BB119-C215-4961-9B7C-EF0505E96B6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11012</TotalTime>
  <Words>784</Words>
  <Application>Microsoft Office PowerPoint</Application>
  <PresentationFormat>Presentación en pantalla (16:10)</PresentationFormat>
  <Paragraphs>117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Century Gothic</vt:lpstr>
      <vt:lpstr>Arial</vt:lpstr>
      <vt:lpstr>Times New Roman</vt:lpstr>
      <vt:lpstr>Wingdings</vt:lpstr>
      <vt:lpstr>Diseño AFME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Cristhian</dc:creator>
  <cp:lastModifiedBy>oscarquerolleon@yahoo.es</cp:lastModifiedBy>
  <cp:revision>894</cp:revision>
  <cp:lastPrinted>2019-04-23T15:49:04Z</cp:lastPrinted>
  <dcterms:created xsi:type="dcterms:W3CDTF">2005-12-16T18:08:09Z</dcterms:created>
  <dcterms:modified xsi:type="dcterms:W3CDTF">2019-04-23T15:51:06Z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0x0101000CCEF41030744142B4080EEE04824075</vt:lpwstr>
  </property>
</Properties>
</file>