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86" r:id="rId5"/>
    <p:sldId id="303" r:id="rId6"/>
    <p:sldId id="305" r:id="rId7"/>
    <p:sldId id="306" r:id="rId8"/>
    <p:sldId id="307" r:id="rId9"/>
    <p:sldId id="308" r:id="rId10"/>
    <p:sldId id="309" r:id="rId11"/>
    <p:sldId id="312" r:id="rId12"/>
    <p:sldId id="313" r:id="rId13"/>
    <p:sldId id="311" r:id="rId14"/>
    <p:sldId id="283" r:id="rId15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4660"/>
  </p:normalViewPr>
  <p:slideViewPr>
    <p:cSldViewPr>
      <p:cViewPr varScale="1">
        <p:scale>
          <a:sx n="106" d="100"/>
          <a:sy n="106" d="100"/>
        </p:scale>
        <p:origin x="162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997" y="0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1A2743AB-BFF0-4DD8-A435-B76351011482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716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997" y="9428716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995BF412-63BC-465E-9AA9-D29E19C2CB2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1428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997" y="0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/>
          <a:lstStyle>
            <a:lvl1pPr algn="r">
              <a:defRPr sz="1200"/>
            </a:lvl1pPr>
          </a:lstStyle>
          <a:p>
            <a:fld id="{D608EE90-6079-48DD-83E2-55E6E6B18B6B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5" tIns="45853" rIns="91705" bIns="45853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130" y="4715153"/>
            <a:ext cx="5439415" cy="4466987"/>
          </a:xfrm>
          <a:prstGeom prst="rect">
            <a:avLst/>
          </a:prstGeom>
        </p:spPr>
        <p:txBody>
          <a:bodyPr vert="horz" lIns="91705" tIns="45853" rIns="91705" bIns="4585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716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997" y="9428716"/>
            <a:ext cx="2946084" cy="496332"/>
          </a:xfrm>
          <a:prstGeom prst="rect">
            <a:avLst/>
          </a:prstGeom>
        </p:spPr>
        <p:txBody>
          <a:bodyPr vert="horz" lIns="91705" tIns="45853" rIns="91705" bIns="45853" rtlCol="0" anchor="b"/>
          <a:lstStyle>
            <a:lvl1pPr algn="r">
              <a:defRPr sz="1200"/>
            </a:lvl1pPr>
          </a:lstStyle>
          <a:p>
            <a:fld id="{15D86939-94D6-4621-9189-638448FB67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801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86939-94D6-4621-9189-638448FB674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6324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86939-94D6-4621-9189-638448FB6746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9682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86939-94D6-4621-9189-638448FB6746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4569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86939-94D6-4621-9189-638448FB6746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0847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86939-94D6-4621-9189-638448FB6746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030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86939-94D6-4621-9189-638448FB6746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765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86939-94D6-4621-9189-638448FB6746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4302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86939-94D6-4621-9189-638448FB6746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1376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86939-94D6-4621-9189-638448FB6746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6380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86939-94D6-4621-9189-638448FB6746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0223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D86939-94D6-4621-9189-638448FB6746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2108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25E-1C79-439F-BAE6-4F92296AE8C4}" type="datetimeFigureOut">
              <a:rPr lang="es-ES" smtClean="0"/>
              <a:pPr/>
              <a:t>04/04/2022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3826-EC20-4ACB-9B89-E3E0B7808F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25E-1C79-439F-BAE6-4F92296AE8C4}" type="datetimeFigureOut">
              <a:rPr lang="es-ES" smtClean="0"/>
              <a:pPr/>
              <a:t>04/04/2022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3826-EC20-4ACB-9B89-E3E0B7808F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25E-1C79-439F-BAE6-4F92296AE8C4}" type="datetimeFigureOut">
              <a:rPr lang="es-ES" smtClean="0"/>
              <a:pPr/>
              <a:t>04/04/2022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3826-EC20-4ACB-9B89-E3E0B7808F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25E-1C79-439F-BAE6-4F92296AE8C4}" type="datetimeFigureOut">
              <a:rPr lang="es-ES" smtClean="0"/>
              <a:pPr/>
              <a:t>04/04/2022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3826-EC20-4ACB-9B89-E3E0B7808F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25E-1C79-439F-BAE6-4F92296AE8C4}" type="datetimeFigureOut">
              <a:rPr lang="es-ES" smtClean="0"/>
              <a:pPr/>
              <a:t>04/04/2022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3826-EC20-4ACB-9B89-E3E0B7808F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25E-1C79-439F-BAE6-4F92296AE8C4}" type="datetimeFigureOut">
              <a:rPr lang="es-ES" smtClean="0"/>
              <a:pPr/>
              <a:t>04/04/2022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3826-EC20-4ACB-9B89-E3E0B7808F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25E-1C79-439F-BAE6-4F92296AE8C4}" type="datetimeFigureOut">
              <a:rPr lang="es-ES" smtClean="0"/>
              <a:pPr/>
              <a:t>04/04/2022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3826-EC20-4ACB-9B89-E3E0B7808F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25E-1C79-439F-BAE6-4F92296AE8C4}" type="datetimeFigureOut">
              <a:rPr lang="es-ES" smtClean="0"/>
              <a:pPr/>
              <a:t>04/04/2022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3826-EC20-4ACB-9B89-E3E0B7808F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25E-1C79-439F-BAE6-4F92296AE8C4}" type="datetimeFigureOut">
              <a:rPr lang="es-ES" smtClean="0"/>
              <a:pPr/>
              <a:t>04/04/2022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3826-EC20-4ACB-9B89-E3E0B7808F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25E-1C79-439F-BAE6-4F92296AE8C4}" type="datetimeFigureOut">
              <a:rPr lang="es-ES" smtClean="0"/>
              <a:pPr/>
              <a:t>04/04/2022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3826-EC20-4ACB-9B89-E3E0B7808F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725E-1C79-439F-BAE6-4F92296AE8C4}" type="datetimeFigureOut">
              <a:rPr lang="es-ES" smtClean="0"/>
              <a:pPr/>
              <a:t>04/04/2022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F3826-EC20-4ACB-9B89-E3E0B7808F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0725E-1C79-439F-BAE6-4F92296AE8C4}" type="datetimeFigureOut">
              <a:rPr lang="es-ES" smtClean="0"/>
              <a:pPr/>
              <a:t>04/04/2022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F3826-EC20-4ACB-9B89-E3E0B7808F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arodrigueza@economia.gob.e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>
            <a:spLocks noChangeArrowheads="1"/>
          </p:cNvSpPr>
          <p:nvPr/>
        </p:nvSpPr>
        <p:spPr bwMode="auto">
          <a:xfrm>
            <a:off x="395536" y="3068960"/>
            <a:ext cx="8352928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>
                <a:solidFill>
                  <a:srgbClr val="376092"/>
                </a:solidFill>
              </a:rPr>
              <a:t>Nuevos trabajos CTN 133/SC 1 Infraestructuras</a:t>
            </a: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5076056" y="5786100"/>
            <a:ext cx="388843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400" b="1" i="1" dirty="0">
                <a:solidFill>
                  <a:srgbClr val="376092"/>
                </a:solidFill>
                <a:latin typeface="Calibri" pitchFamily="34" charset="0"/>
              </a:rPr>
              <a:t>Encuentro </a:t>
            </a:r>
            <a:r>
              <a:rPr lang="es-ES" sz="1400" b="1" i="1" dirty="0" smtClean="0">
                <a:solidFill>
                  <a:srgbClr val="376092"/>
                </a:solidFill>
                <a:latin typeface="Calibri" pitchFamily="34" charset="0"/>
              </a:rPr>
              <a:t>UNE-SETELECO: </a:t>
            </a:r>
            <a:r>
              <a:rPr lang="es-ES" sz="1400" b="1" i="1" dirty="0">
                <a:solidFill>
                  <a:srgbClr val="376092"/>
                </a:solidFill>
                <a:latin typeface="Calibri" pitchFamily="34" charset="0"/>
              </a:rPr>
              <a:t>Nuevas Normas de Infraestructuras de Telecomunicaciones</a:t>
            </a:r>
          </a:p>
          <a:p>
            <a:r>
              <a:rPr lang="es-ES" sz="1400" b="1" i="1" dirty="0" smtClean="0">
                <a:solidFill>
                  <a:srgbClr val="376092"/>
                </a:solidFill>
                <a:latin typeface="Calibri" pitchFamily="34" charset="0"/>
              </a:rPr>
              <a:t>Madrid, 5 de abril de 2022</a:t>
            </a:r>
            <a:endParaRPr lang="es-ES" sz="1400" b="1" i="1" dirty="0">
              <a:solidFill>
                <a:srgbClr val="376092"/>
              </a:solidFill>
              <a:latin typeface="Calibri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576514"/>
            <a:ext cx="6489661" cy="105923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5776882"/>
            <a:ext cx="2476500" cy="666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45944" y="1484784"/>
            <a:ext cx="814248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es-ES" sz="2000" spc="100" dirty="0" smtClean="0"/>
              <a:t>CTN 133/SC1 - </a:t>
            </a:r>
            <a:r>
              <a:rPr lang="es-ES" sz="2000" spc="100" dirty="0"/>
              <a:t>GT </a:t>
            </a:r>
            <a:r>
              <a:rPr lang="es-ES" sz="2000" spc="100" dirty="0" smtClean="0"/>
              <a:t>SAWAP: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pc="1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Constitución</a:t>
            </a:r>
            <a:r>
              <a:rPr lang="es-ES" spc="100" dirty="0" smtClean="0"/>
              <a:t>: Plenario CTN 133/SC1 de 30/11/2021.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pc="1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Miembros: COIT, UNE, SETELECO, FEMP, RECI, </a:t>
            </a:r>
            <a:r>
              <a:rPr lang="es-ES" spc="100" dirty="0" err="1" smtClean="0"/>
              <a:t>DigitalES</a:t>
            </a:r>
            <a:r>
              <a:rPr lang="es-ES" spc="100" dirty="0" smtClean="0"/>
              <a:t>, FENITEL, …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pc="1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Reunión inicial: 01/03/2022.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b="1" spc="1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Áreas </a:t>
            </a:r>
            <a:r>
              <a:rPr lang="es-ES" spc="100" dirty="0"/>
              <a:t>de </a:t>
            </a:r>
            <a:r>
              <a:rPr lang="es-ES" spc="100" dirty="0" smtClean="0"/>
              <a:t>trabajo (por concretar):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Instalación segura en mobiliario urbano.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Acometida de cables </a:t>
            </a:r>
            <a:r>
              <a:rPr lang="es-ES" spc="100" dirty="0" err="1" smtClean="0"/>
              <a:t>f.o</a:t>
            </a:r>
            <a:r>
              <a:rPr lang="es-ES" spc="100" dirty="0" smtClean="0"/>
              <a:t>.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Alimentación: Individual/compartida.</a:t>
            </a:r>
            <a:endParaRPr lang="es-ES" spc="1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pc="1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Editores: </a:t>
            </a:r>
            <a:r>
              <a:rPr lang="es-ES" b="1" spc="100" dirty="0" smtClean="0"/>
              <a:t>COIT y RECI</a:t>
            </a:r>
          </a:p>
          <a:p>
            <a:pPr lvl="1" algn="just"/>
            <a:endParaRPr lang="es-ES" sz="2000" spc="100" dirty="0"/>
          </a:p>
        </p:txBody>
      </p:sp>
      <p:sp>
        <p:nvSpPr>
          <p:cNvPr id="5" name="4 Rectángulo"/>
          <p:cNvSpPr/>
          <p:nvPr/>
        </p:nvSpPr>
        <p:spPr>
          <a:xfrm>
            <a:off x="3347864" y="399354"/>
            <a:ext cx="5735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800" spc="100" dirty="0" smtClean="0">
                <a:latin typeface="Calibri"/>
              </a:rPr>
              <a:t>Norma UNE </a:t>
            </a:r>
            <a:r>
              <a:rPr lang="es-ES" sz="2800" spc="100" dirty="0" err="1" smtClean="0">
                <a:latin typeface="Calibri"/>
              </a:rPr>
              <a:t>SAWAPs</a:t>
            </a:r>
            <a:endParaRPr lang="es-ES" sz="2800" spc="100" dirty="0" smtClean="0">
              <a:latin typeface="Calibri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87" y="274424"/>
            <a:ext cx="3200469" cy="77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80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3707904" y="5570656"/>
            <a:ext cx="52565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400" b="1" i="1" dirty="0" smtClean="0">
                <a:solidFill>
                  <a:srgbClr val="376092"/>
                </a:solidFill>
                <a:latin typeface="Calibri" pitchFamily="34" charset="0"/>
              </a:rPr>
              <a:t>José Antonio Rodríguez Álvarez (</a:t>
            </a:r>
            <a:r>
              <a:rPr lang="es-ES" sz="1400" b="1" i="1" dirty="0" smtClean="0">
                <a:solidFill>
                  <a:srgbClr val="376092"/>
                </a:solidFill>
                <a:latin typeface="Calibri" pitchFamily="34" charset="0"/>
                <a:hlinkClick r:id="rId3"/>
              </a:rPr>
              <a:t>jarodrigueza@economia.gob.es</a:t>
            </a:r>
            <a:r>
              <a:rPr lang="es-ES" sz="1400" b="1" i="1" dirty="0" smtClean="0">
                <a:solidFill>
                  <a:srgbClr val="376092"/>
                </a:solidFill>
                <a:latin typeface="Calibri" pitchFamily="34" charset="0"/>
              </a:rPr>
              <a:t>) </a:t>
            </a:r>
          </a:p>
          <a:p>
            <a:r>
              <a:rPr lang="es-ES" sz="1400" b="1" i="1" dirty="0" smtClean="0">
                <a:solidFill>
                  <a:srgbClr val="376092"/>
                </a:solidFill>
                <a:latin typeface="Calibri" pitchFamily="34" charset="0"/>
              </a:rPr>
              <a:t>Coordinador de Área </a:t>
            </a:r>
          </a:p>
          <a:p>
            <a:r>
              <a:rPr lang="es-ES" sz="1400" b="1" i="1" dirty="0" smtClean="0">
                <a:solidFill>
                  <a:srgbClr val="376092"/>
                </a:solidFill>
                <a:latin typeface="Calibri" pitchFamily="34" charset="0"/>
              </a:rPr>
              <a:t>Subdirección General Operadores de Telecomunicaciones e Infraestructuras Digitales</a:t>
            </a:r>
            <a:endParaRPr lang="es-ES" sz="1400" b="1" i="1" dirty="0">
              <a:solidFill>
                <a:srgbClr val="376092"/>
              </a:solidFill>
              <a:latin typeface="Calibri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431941" y="1556792"/>
            <a:ext cx="6054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4000" b="1" spc="100" dirty="0" smtClean="0">
                <a:latin typeface="Calibri"/>
              </a:rPr>
              <a:t>Gracias!!!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7" y="2636912"/>
            <a:ext cx="6176461" cy="100811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584" y="5661248"/>
            <a:ext cx="2476500" cy="666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45944" y="1484784"/>
            <a:ext cx="87185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Tx/>
              <a:buChar char="-"/>
            </a:pPr>
            <a:r>
              <a:rPr lang="es-ES" sz="2000" spc="100" dirty="0"/>
              <a:t>UNE 133100: Infraestructuras para redes de telecomunicaciones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2000" spc="100" dirty="0" smtClean="0"/>
              <a:t>UNE </a:t>
            </a:r>
            <a:r>
              <a:rPr lang="es-ES" sz="2000" spc="100" dirty="0"/>
              <a:t>133100-1:2021 Parte 1: Canalizaciones subterráneas.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2000" spc="100" dirty="0"/>
              <a:t>UNE 133100-2:2021 Parte 2: Arquetas y cámaras de registro.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2000" spc="100" dirty="0"/>
              <a:t>UNE 133100-3:2021 Parte 3: Tramos interurbanos.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2000" spc="100" dirty="0"/>
              <a:t>UNE 133100-4:2021 Parte 4: Líneas aéreas.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2000" spc="100" dirty="0"/>
              <a:t>UNE 133100-5:2021 Parte 5: Instalación en fachada.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spc="100" dirty="0" smtClean="0">
                <a:latin typeface="Calibri"/>
              </a:rPr>
              <a:t>UNE 133100-6:XXXX Parte 6: </a:t>
            </a:r>
            <a:r>
              <a:rPr lang="es-ES" sz="2000" b="1" spc="100" dirty="0" smtClean="0"/>
              <a:t>Criterios </a:t>
            </a:r>
            <a:r>
              <a:rPr lang="es-ES" sz="2000" b="1" spc="100" dirty="0"/>
              <a:t>de diseño de redes </a:t>
            </a:r>
            <a:r>
              <a:rPr lang="es-ES" sz="2000" b="1" spc="100" dirty="0" err="1"/>
              <a:t>multioperador</a:t>
            </a:r>
            <a:r>
              <a:rPr lang="es-ES" sz="2000" b="1" spc="100" dirty="0"/>
              <a:t> para </a:t>
            </a:r>
            <a:r>
              <a:rPr lang="es-ES" sz="2000" b="1" spc="100" dirty="0" smtClean="0"/>
              <a:t>urbanizaciones</a:t>
            </a:r>
          </a:p>
          <a:p>
            <a:pPr marL="800100" lvl="1" indent="-342900">
              <a:buFontTx/>
              <a:buChar char="-"/>
            </a:pPr>
            <a:endParaRPr lang="es-ES" sz="2000" b="1" spc="100" dirty="0">
              <a:latin typeface="Calibri"/>
            </a:endParaRPr>
          </a:p>
          <a:p>
            <a:pPr marL="342900" indent="-342900">
              <a:buFontTx/>
              <a:buChar char="-"/>
            </a:pPr>
            <a:r>
              <a:rPr lang="es-ES" sz="2000" b="1" spc="100" dirty="0" smtClean="0">
                <a:latin typeface="Calibri"/>
              </a:rPr>
              <a:t>Norma UNE </a:t>
            </a:r>
            <a:r>
              <a:rPr lang="es-ES" sz="2000" b="1" spc="100" dirty="0" err="1" smtClean="0">
                <a:latin typeface="Calibri"/>
              </a:rPr>
              <a:t>SAWAPs</a:t>
            </a:r>
            <a:endParaRPr lang="en-GB" sz="2000" b="1" spc="100" dirty="0">
              <a:latin typeface="Calibri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347864" y="399354"/>
            <a:ext cx="4752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800" spc="100" dirty="0" smtClean="0">
                <a:latin typeface="Calibri"/>
              </a:rPr>
              <a:t>Nuevos trabajos CTN133/SC1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87" y="274424"/>
            <a:ext cx="3200469" cy="77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02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45944" y="1484784"/>
            <a:ext cx="814248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Tx/>
              <a:buChar char="-"/>
            </a:pPr>
            <a:r>
              <a:rPr lang="es-ES" sz="2000" spc="100" dirty="0" smtClean="0"/>
              <a:t>Normativa (Art. 36 </a:t>
            </a:r>
            <a:r>
              <a:rPr lang="es-ES" sz="2000" spc="100" dirty="0" err="1" smtClean="0"/>
              <a:t>LGTel</a:t>
            </a:r>
            <a:r>
              <a:rPr lang="es-ES" sz="2000" spc="100" dirty="0" smtClean="0"/>
              <a:t>, 51 </a:t>
            </a:r>
            <a:r>
              <a:rPr lang="es-ES" sz="2000" spc="100" dirty="0" err="1" smtClean="0"/>
              <a:t>PLGTel</a:t>
            </a:r>
            <a:r>
              <a:rPr lang="es-ES" sz="2000" spc="100" dirty="0" smtClean="0"/>
              <a:t>): Proyectos de urbanización deberán prever infraestructura de obra civil para redes. Pueden incluir elementos pasivos. Se integrarán en el dominio público municipal y se pondrán a disposición de los operadores.</a:t>
            </a:r>
          </a:p>
          <a:p>
            <a:pPr marL="342900" lvl="0" indent="-342900" algn="just">
              <a:buFontTx/>
              <a:buChar char="-"/>
            </a:pPr>
            <a:endParaRPr lang="es-ES" sz="2000" spc="100" dirty="0" smtClean="0"/>
          </a:p>
          <a:p>
            <a:pPr marL="342900" lvl="0" indent="-342900" algn="just">
              <a:buFontTx/>
              <a:buChar char="-"/>
            </a:pPr>
            <a:r>
              <a:rPr lang="es-ES" sz="2000" spc="100" dirty="0" smtClean="0"/>
              <a:t>Objeto: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Complementar </a:t>
            </a:r>
            <a:r>
              <a:rPr lang="es-ES" spc="100" dirty="0"/>
              <a:t>las 5 partes anteriores de la norma 133100 con unos </a:t>
            </a:r>
            <a:r>
              <a:rPr lang="es-ES" b="1" spc="100" dirty="0"/>
              <a:t>criterios de diseño </a:t>
            </a:r>
            <a:r>
              <a:rPr lang="es-ES" spc="100" dirty="0"/>
              <a:t>que permitan adecuar las nuevas actuaciones urbanísticas de </a:t>
            </a:r>
            <a:r>
              <a:rPr lang="es-ES" b="1" spc="100" dirty="0"/>
              <a:t>zonas residenciales, comerciales o industriales</a:t>
            </a:r>
            <a:r>
              <a:rPr lang="es-ES" spc="100" dirty="0"/>
              <a:t>, con las </a:t>
            </a:r>
            <a:r>
              <a:rPr lang="es-ES" b="1" spc="100" dirty="0"/>
              <a:t>canalizaciones y espacios </a:t>
            </a:r>
            <a:r>
              <a:rPr lang="es-ES" spc="100" dirty="0"/>
              <a:t>necesarios para que los operadores puedan desplegar sus redes </a:t>
            </a:r>
            <a:r>
              <a:rPr lang="es-ES" b="1" spc="100" dirty="0"/>
              <a:t>reduciendo el coste</a:t>
            </a:r>
            <a:r>
              <a:rPr lang="es-ES" spc="100" dirty="0"/>
              <a:t> de despliegue y los </a:t>
            </a:r>
            <a:r>
              <a:rPr lang="es-ES" b="1" spc="100" dirty="0"/>
              <a:t>tiempos</a:t>
            </a:r>
            <a:r>
              <a:rPr lang="es-ES" spc="100" dirty="0"/>
              <a:t> necesarios.</a:t>
            </a:r>
            <a:endParaRPr lang="en-GB" b="1" spc="100" dirty="0">
              <a:latin typeface="Calibri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347864" y="399354"/>
            <a:ext cx="5735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800" spc="100" dirty="0" smtClean="0">
                <a:latin typeface="Calibri"/>
              </a:rPr>
              <a:t>UNE 133100-6: Urbanizaciones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87" y="274424"/>
            <a:ext cx="3200469" cy="77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2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45944" y="1484784"/>
            <a:ext cx="814248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spc="100" dirty="0" smtClean="0"/>
              <a:t>- Criterios </a:t>
            </a:r>
            <a:r>
              <a:rPr lang="es-ES" sz="2000" spc="100" dirty="0"/>
              <a:t>que permitan diseñar las infraestructuras de telecomunicaciones en urbanizaciones, estableciendo</a:t>
            </a:r>
            <a:r>
              <a:rPr lang="es-ES" sz="2000" spc="100" dirty="0" smtClean="0"/>
              <a:t>: </a:t>
            </a:r>
            <a:endParaRPr lang="es-ES" sz="2000" spc="1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b="1" spc="1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b="1" spc="100" dirty="0" smtClean="0"/>
              <a:t>Topologías </a:t>
            </a:r>
            <a:r>
              <a:rPr lang="es-ES" b="1" spc="100" dirty="0"/>
              <a:t>adecuadas </a:t>
            </a:r>
            <a:r>
              <a:rPr lang="es-ES" spc="100" dirty="0"/>
              <a:t>para las </a:t>
            </a:r>
            <a:r>
              <a:rPr lang="es-ES" spc="100" dirty="0" smtClean="0"/>
              <a:t>canalizaciones.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pc="1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b="1" spc="100" dirty="0" smtClean="0"/>
              <a:t>Dimensionamiento</a:t>
            </a:r>
            <a:r>
              <a:rPr lang="es-ES" spc="100" dirty="0" smtClean="0"/>
              <a:t> </a:t>
            </a:r>
            <a:r>
              <a:rPr lang="es-ES" spc="100" dirty="0"/>
              <a:t>para las </a:t>
            </a:r>
            <a:r>
              <a:rPr lang="es-ES" b="1" spc="100" dirty="0"/>
              <a:t>canalizaciones, arquetas</a:t>
            </a:r>
            <a:r>
              <a:rPr lang="es-ES" spc="100" dirty="0"/>
              <a:t> y </a:t>
            </a:r>
            <a:r>
              <a:rPr lang="es-ES" b="1" spc="100" dirty="0"/>
              <a:t>espacios</a:t>
            </a:r>
            <a:r>
              <a:rPr lang="es-ES" spc="100" dirty="0"/>
              <a:t> necesarios para albergar redes de </a:t>
            </a:r>
            <a:r>
              <a:rPr lang="es-ES" spc="100" dirty="0" smtClean="0"/>
              <a:t>telecomunicación, en </a:t>
            </a:r>
            <a:r>
              <a:rPr lang="es-ES" spc="100" dirty="0"/>
              <a:t>coordinación con el resto de servicios</a:t>
            </a:r>
            <a:r>
              <a:rPr lang="es-ES" spc="100" dirty="0" smtClean="0"/>
              <a:t>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pc="1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b="1" spc="100" dirty="0" smtClean="0"/>
              <a:t>Dimensionamiento y ubicación </a:t>
            </a:r>
            <a:r>
              <a:rPr lang="es-ES" spc="100" dirty="0"/>
              <a:t>de </a:t>
            </a:r>
            <a:r>
              <a:rPr lang="es-ES" b="1" spc="100" dirty="0" smtClean="0"/>
              <a:t>recintos</a:t>
            </a:r>
            <a:r>
              <a:rPr lang="es-ES" spc="100" dirty="0" smtClean="0"/>
              <a:t> </a:t>
            </a:r>
            <a:r>
              <a:rPr lang="es-ES" spc="100" dirty="0"/>
              <a:t>de telecomunicaciones, armarios o registros, portadores, equipos, cableados compartidos y elementos asociados</a:t>
            </a:r>
            <a:r>
              <a:rPr lang="es-ES" spc="100" dirty="0" smtClean="0"/>
              <a:t>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pc="100" dirty="0" smtClean="0"/>
          </a:p>
          <a:p>
            <a:pPr algn="just"/>
            <a:r>
              <a:rPr lang="es-ES" sz="2000" spc="100" dirty="0"/>
              <a:t>- </a:t>
            </a:r>
            <a:r>
              <a:rPr lang="es-ES" sz="2000" spc="100" dirty="0" smtClean="0"/>
              <a:t>Editores: </a:t>
            </a:r>
            <a:r>
              <a:rPr lang="es-ES" sz="2000" b="1" spc="100" dirty="0"/>
              <a:t>AOTEC, COIT y FENITEL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347864" y="399354"/>
            <a:ext cx="5735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800" spc="100" dirty="0" smtClean="0">
                <a:latin typeface="Calibri"/>
              </a:rPr>
              <a:t>UNE 133100-6: Urbanizaciones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87" y="274424"/>
            <a:ext cx="3200469" cy="77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25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45944" y="1484784"/>
            <a:ext cx="814248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spc="100" dirty="0" smtClean="0"/>
              <a:t>- </a:t>
            </a:r>
            <a:r>
              <a:rPr lang="es-ES" sz="2000" spc="100" dirty="0"/>
              <a:t>Normativa: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pc="1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Código </a:t>
            </a:r>
            <a:r>
              <a:rPr lang="es-ES" spc="100" dirty="0"/>
              <a:t>Europeo Comunicaciones Electrónicas (DIRECTIVA (UE) 2018/1972</a:t>
            </a:r>
            <a:r>
              <a:rPr lang="es-ES" spc="100" dirty="0" smtClean="0"/>
              <a:t>).</a:t>
            </a:r>
          </a:p>
          <a:p>
            <a:pPr lvl="1" algn="just"/>
            <a:endParaRPr lang="es-ES" spc="1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REGLAMENTO </a:t>
            </a:r>
            <a:r>
              <a:rPr lang="es-ES" spc="100" dirty="0"/>
              <a:t>DE EJECUCIÓN (UE) </a:t>
            </a:r>
            <a:r>
              <a:rPr lang="es-ES" spc="100" dirty="0" smtClean="0"/>
              <a:t>2020/1070 de la </a:t>
            </a:r>
            <a:r>
              <a:rPr lang="es-ES" spc="100" dirty="0"/>
              <a:t>COMISIÓN, de </a:t>
            </a:r>
            <a:r>
              <a:rPr lang="es-ES" spc="100" dirty="0" smtClean="0"/>
              <a:t>20 de julio de </a:t>
            </a:r>
            <a:r>
              <a:rPr lang="es-ES" spc="100" dirty="0"/>
              <a:t>2020, por el que se especifican las características de los puntos de acceso inalámbrico para pequeñas áreas</a:t>
            </a:r>
            <a:r>
              <a:rPr lang="es-ES" spc="100" dirty="0" smtClean="0"/>
              <a:t>.</a:t>
            </a:r>
          </a:p>
          <a:p>
            <a:pPr lvl="1" algn="just"/>
            <a:endParaRPr lang="es-ES" spc="1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Nueva </a:t>
            </a:r>
            <a:r>
              <a:rPr lang="es-ES" spc="100" dirty="0"/>
              <a:t>Ley General de Telecomunicaciones (PL 121/000074</a:t>
            </a:r>
            <a:r>
              <a:rPr lang="es-ES" spc="100" dirty="0" smtClean="0"/>
              <a:t>).</a:t>
            </a:r>
            <a:endParaRPr lang="es-ES" spc="100" dirty="0"/>
          </a:p>
        </p:txBody>
      </p:sp>
      <p:sp>
        <p:nvSpPr>
          <p:cNvPr id="5" name="4 Rectángulo"/>
          <p:cNvSpPr/>
          <p:nvPr/>
        </p:nvSpPr>
        <p:spPr>
          <a:xfrm>
            <a:off x="3347864" y="399354"/>
            <a:ext cx="5735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800" spc="100" dirty="0" smtClean="0">
                <a:latin typeface="Calibri"/>
              </a:rPr>
              <a:t>Norma UNE </a:t>
            </a:r>
            <a:r>
              <a:rPr lang="es-ES" sz="2800" spc="100" dirty="0" err="1" smtClean="0">
                <a:latin typeface="Calibri"/>
              </a:rPr>
              <a:t>SAWAPs</a:t>
            </a:r>
            <a:endParaRPr lang="es-ES" sz="2800" spc="100" dirty="0" smtClean="0">
              <a:latin typeface="Calibri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87" y="274424"/>
            <a:ext cx="3200469" cy="77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1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45944" y="1484784"/>
            <a:ext cx="814248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es-ES" sz="2000" spc="100" dirty="0" smtClean="0"/>
              <a:t>Definición </a:t>
            </a:r>
            <a:r>
              <a:rPr lang="es-ES" sz="2000" spc="100" dirty="0"/>
              <a:t>SAWAP (Punto de acceso inalámbrico para pequeñas áreas): </a:t>
            </a:r>
            <a:endParaRPr lang="es-ES" sz="2000" spc="1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Equipo de </a:t>
            </a:r>
            <a:r>
              <a:rPr lang="es-ES" b="1" spc="100" dirty="0"/>
              <a:t>baja potencia </a:t>
            </a:r>
            <a:r>
              <a:rPr lang="es-ES" spc="100" dirty="0"/>
              <a:t>con un </a:t>
            </a:r>
            <a:r>
              <a:rPr lang="es-ES" b="1" spc="100" dirty="0"/>
              <a:t>tamaño reducido </a:t>
            </a:r>
            <a:r>
              <a:rPr lang="es-ES" spc="100" dirty="0"/>
              <a:t>y </a:t>
            </a:r>
            <a:r>
              <a:rPr lang="es-ES" b="1" spc="100" dirty="0"/>
              <a:t>corto alcance</a:t>
            </a:r>
            <a:r>
              <a:rPr lang="es-ES" spc="100" dirty="0"/>
              <a:t>, utilizando un </a:t>
            </a:r>
            <a:r>
              <a:rPr lang="es-ES" b="1" spc="100" dirty="0"/>
              <a:t>espectro</a:t>
            </a:r>
            <a:r>
              <a:rPr lang="es-ES" spc="100" dirty="0"/>
              <a:t> bajo licencia o una combinación de espectro bajo licencia y exento de </a:t>
            </a:r>
            <a:r>
              <a:rPr lang="es-ES" spc="100" dirty="0" smtClean="0"/>
              <a:t>licencia, </a:t>
            </a:r>
            <a:r>
              <a:rPr lang="es-ES" spc="100" dirty="0"/>
              <a:t>que puede estar </a:t>
            </a:r>
            <a:r>
              <a:rPr lang="es-ES" b="1" spc="100" dirty="0"/>
              <a:t>dotado de una o más antenas</a:t>
            </a:r>
            <a:r>
              <a:rPr lang="es-ES" spc="100" dirty="0"/>
              <a:t> de </a:t>
            </a:r>
            <a:r>
              <a:rPr lang="es-ES" b="1" spc="100" dirty="0"/>
              <a:t>bajo impacto visual</a:t>
            </a:r>
            <a:r>
              <a:rPr lang="es-ES" spc="100" dirty="0"/>
              <a:t>, y que permite el </a:t>
            </a:r>
            <a:r>
              <a:rPr lang="es-ES" b="1" spc="100" dirty="0"/>
              <a:t>acceso inalámbrico </a:t>
            </a:r>
            <a:r>
              <a:rPr lang="es-ES" spc="100" dirty="0" smtClean="0"/>
              <a:t>a una red </a:t>
            </a:r>
            <a:r>
              <a:rPr lang="es-ES" spc="100" dirty="0"/>
              <a:t>de comunicaciones electrónicas </a:t>
            </a:r>
            <a:r>
              <a:rPr lang="es-ES" spc="100" dirty="0" smtClean="0"/>
              <a:t>(fija o móvil).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pc="1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/>
              <a:t>Se compone de diferentes elementos, como una unidad de procesamiento de la señal, un sistema de antenas, conexiones por cable y una carcasa. En algunos casos, el </a:t>
            </a:r>
            <a:r>
              <a:rPr lang="es-ES" b="1" spc="100" dirty="0"/>
              <a:t>sistema de antenas</a:t>
            </a:r>
            <a:r>
              <a:rPr lang="es-ES" spc="100" dirty="0"/>
              <a:t>, o partes del mismo, </a:t>
            </a:r>
            <a:r>
              <a:rPr lang="es-ES" b="1" spc="100" dirty="0"/>
              <a:t>podría instalarse por separado</a:t>
            </a:r>
            <a:r>
              <a:rPr lang="es-ES" spc="100" dirty="0"/>
              <a:t>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347864" y="399354"/>
            <a:ext cx="5735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800" spc="100" dirty="0" smtClean="0">
                <a:latin typeface="Calibri"/>
              </a:rPr>
              <a:t>Norma UNE </a:t>
            </a:r>
            <a:r>
              <a:rPr lang="es-ES" sz="2800" spc="100" dirty="0" err="1" smtClean="0">
                <a:latin typeface="Calibri"/>
              </a:rPr>
              <a:t>SAWAPs</a:t>
            </a:r>
            <a:endParaRPr lang="es-ES" sz="2800" spc="100" dirty="0" smtClean="0">
              <a:latin typeface="Calibri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87" y="274424"/>
            <a:ext cx="3200469" cy="77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58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45944" y="1484784"/>
            <a:ext cx="81424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es-ES" sz="2000" spc="100" dirty="0" smtClean="0"/>
              <a:t>Condiciones de instalación (Art. 52.5 </a:t>
            </a:r>
            <a:r>
              <a:rPr lang="es-ES" sz="2000" spc="100" dirty="0" err="1" smtClean="0"/>
              <a:t>PLGTel</a:t>
            </a:r>
            <a:r>
              <a:rPr lang="es-ES" sz="2000" spc="100" dirty="0" smtClean="0"/>
              <a:t>): </a:t>
            </a:r>
          </a:p>
          <a:p>
            <a:pPr lvl="1" algn="just"/>
            <a:r>
              <a:rPr lang="es-ES" b="1" spc="100" dirty="0" smtClean="0"/>
              <a:t>Cualquier </a:t>
            </a:r>
            <a:r>
              <a:rPr lang="es-ES" b="1" spc="100" dirty="0"/>
              <a:t>infraestructura física</a:t>
            </a:r>
            <a:r>
              <a:rPr lang="es-ES" spc="100" dirty="0"/>
              <a:t> controlada por las </a:t>
            </a:r>
            <a:r>
              <a:rPr lang="es-ES" b="1" spc="100" dirty="0"/>
              <a:t>administraciones públicas </a:t>
            </a:r>
            <a:r>
              <a:rPr lang="es-ES" spc="100" dirty="0"/>
              <a:t>que sea técnicamente apta para acoger SAWAP o que sea necesaria para conectar dichos puntos de acceso a una red troncal, </a:t>
            </a:r>
            <a:r>
              <a:rPr lang="es-ES" b="1" spc="100" dirty="0"/>
              <a:t>en particular mobiliario urbano</a:t>
            </a:r>
            <a:r>
              <a:rPr lang="es-ES" spc="100" dirty="0"/>
              <a:t>, como postes de luz, señales viales, semáforos, vallas publicitarias, paradas de autobús y de tranvía y estaciones de metro</a:t>
            </a:r>
            <a:r>
              <a:rPr lang="es-ES" spc="100" dirty="0" smtClean="0"/>
              <a:t>.</a:t>
            </a:r>
            <a:endParaRPr lang="es-ES" spc="100" dirty="0"/>
          </a:p>
        </p:txBody>
      </p:sp>
      <p:sp>
        <p:nvSpPr>
          <p:cNvPr id="5" name="4 Rectángulo"/>
          <p:cNvSpPr/>
          <p:nvPr/>
        </p:nvSpPr>
        <p:spPr>
          <a:xfrm>
            <a:off x="3347864" y="399354"/>
            <a:ext cx="5735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800" spc="100" dirty="0" smtClean="0">
                <a:latin typeface="Calibri"/>
              </a:rPr>
              <a:t>Norma UNE </a:t>
            </a:r>
            <a:r>
              <a:rPr lang="es-ES" sz="2800" spc="100" dirty="0" err="1" smtClean="0">
                <a:latin typeface="Calibri"/>
              </a:rPr>
              <a:t>SAWAPs</a:t>
            </a:r>
            <a:endParaRPr lang="es-ES" sz="2800" spc="100" dirty="0" smtClean="0">
              <a:latin typeface="Calibri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87" y="274424"/>
            <a:ext cx="3200469" cy="771261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8434" y="3933056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91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45944" y="1484784"/>
            <a:ext cx="81424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es-ES" sz="2000" spc="100" dirty="0"/>
              <a:t>Características físicas y </a:t>
            </a:r>
            <a:r>
              <a:rPr lang="es-ES" sz="2000" spc="100" dirty="0" smtClean="0"/>
              <a:t>técnicas (RE </a:t>
            </a:r>
            <a:r>
              <a:rPr lang="es-ES" sz="2000" spc="100" dirty="0"/>
              <a:t>(UE) </a:t>
            </a:r>
            <a:r>
              <a:rPr lang="es-ES" sz="2000" spc="100" dirty="0" smtClean="0"/>
              <a:t>2020/1070):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pc="1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Aplica </a:t>
            </a:r>
            <a:r>
              <a:rPr lang="es-ES" spc="100" dirty="0"/>
              <a:t>a las clases E0 (PIRE = </a:t>
            </a:r>
            <a:r>
              <a:rPr lang="es-ES" spc="100" dirty="0" err="1"/>
              <a:t>mW</a:t>
            </a:r>
            <a:r>
              <a:rPr lang="es-ES" spc="100" dirty="0"/>
              <a:t>), E2 (PIRE = 2W) y E10 (PIRE = 10W y 2,2 m altura mínima sobre vía pública</a:t>
            </a:r>
            <a:r>
              <a:rPr lang="es-ES" spc="100" dirty="0" smtClean="0"/>
              <a:t>).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pc="1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/>
              <a:t>L</a:t>
            </a:r>
            <a:r>
              <a:rPr lang="es-ES" spc="100" dirty="0" smtClean="0"/>
              <a:t>ímites </a:t>
            </a:r>
            <a:r>
              <a:rPr lang="es-ES" spc="100" dirty="0"/>
              <a:t>de </a:t>
            </a:r>
            <a:r>
              <a:rPr lang="es-ES" spc="100" dirty="0" smtClean="0"/>
              <a:t>CEM </a:t>
            </a:r>
            <a:r>
              <a:rPr lang="es-ES" spc="100" dirty="0"/>
              <a:t>establecidos en la Recomendación 1999/519/EC y EN </a:t>
            </a:r>
            <a:r>
              <a:rPr lang="es-ES" spc="100" dirty="0" smtClean="0"/>
              <a:t>62232:2017.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pc="1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b="1" spc="100" dirty="0" smtClean="0"/>
              <a:t>Integración plena </a:t>
            </a:r>
            <a:r>
              <a:rPr lang="es-ES" spc="100" dirty="0"/>
              <a:t>y de forma </a:t>
            </a:r>
            <a:r>
              <a:rPr lang="es-ES" b="1" spc="100" dirty="0"/>
              <a:t>segura</a:t>
            </a:r>
            <a:r>
              <a:rPr lang="es-ES" spc="100" dirty="0"/>
              <a:t> en su estructura de sustentación y, por lo tanto, </a:t>
            </a:r>
            <a:r>
              <a:rPr lang="es-ES" b="1" spc="100" dirty="0"/>
              <a:t>ser invisibles</a:t>
            </a:r>
            <a:r>
              <a:rPr lang="es-ES" spc="100" dirty="0"/>
              <a:t> para el </a:t>
            </a:r>
            <a:r>
              <a:rPr lang="es-ES" spc="100" dirty="0" smtClean="0"/>
              <a:t>público.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pc="1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b="1" spc="100" dirty="0" smtClean="0"/>
              <a:t>O, </a:t>
            </a:r>
            <a:r>
              <a:rPr lang="es-ES" b="1" spc="100" dirty="0"/>
              <a:t>cumplir una serie de </a:t>
            </a:r>
            <a:r>
              <a:rPr lang="es-ES" b="1" spc="100" dirty="0" smtClean="0"/>
              <a:t>requisitos (I)</a:t>
            </a:r>
            <a:r>
              <a:rPr lang="es-ES" spc="100" dirty="0" smtClean="0"/>
              <a:t>:</a:t>
            </a:r>
            <a:endParaRPr lang="es-ES" spc="100" dirty="0"/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es-ES" b="1" spc="100" dirty="0" smtClean="0"/>
              <a:t>Volumen máx. de </a:t>
            </a:r>
            <a:r>
              <a:rPr lang="es-ES" b="1" spc="100" dirty="0"/>
              <a:t>30 litros </a:t>
            </a:r>
            <a:r>
              <a:rPr lang="es-ES" spc="100" dirty="0"/>
              <a:t>(p. ej. 40x25x30 cm) para la parte visible para garantizar su carácter discreto: </a:t>
            </a:r>
          </a:p>
          <a:p>
            <a:pPr marL="1714500" lvl="3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SAWAP </a:t>
            </a:r>
            <a:r>
              <a:rPr lang="es-ES" spc="100" dirty="0"/>
              <a:t>utilizado por 1 o más usuarios del espectro.</a:t>
            </a:r>
          </a:p>
          <a:p>
            <a:pPr marL="1714500" lvl="3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Conjunto </a:t>
            </a:r>
            <a:r>
              <a:rPr lang="es-ES" spc="100" dirty="0"/>
              <a:t>de SAWAP instalados en un sistema de soporte (semáforo, poste, marquesina, valla, </a:t>
            </a:r>
            <a:r>
              <a:rPr lang="es-ES" spc="100" dirty="0" smtClean="0"/>
              <a:t>…).</a:t>
            </a:r>
            <a:endParaRPr lang="es-ES" spc="100" dirty="0"/>
          </a:p>
        </p:txBody>
      </p:sp>
      <p:sp>
        <p:nvSpPr>
          <p:cNvPr id="5" name="4 Rectángulo"/>
          <p:cNvSpPr/>
          <p:nvPr/>
        </p:nvSpPr>
        <p:spPr>
          <a:xfrm>
            <a:off x="3347864" y="399354"/>
            <a:ext cx="5735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800" spc="100" dirty="0" smtClean="0">
                <a:latin typeface="Calibri"/>
              </a:rPr>
              <a:t>Norma UNE </a:t>
            </a:r>
            <a:r>
              <a:rPr lang="es-ES" sz="2800" spc="100" dirty="0" err="1" smtClean="0">
                <a:latin typeface="Calibri"/>
              </a:rPr>
              <a:t>SAWAPs</a:t>
            </a:r>
            <a:endParaRPr lang="es-ES" sz="2800" spc="100" dirty="0" smtClean="0">
              <a:latin typeface="Calibri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87" y="274424"/>
            <a:ext cx="3200469" cy="77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88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45944" y="1484784"/>
            <a:ext cx="814248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es-ES" sz="2000" b="1" spc="100" dirty="0" smtClean="0"/>
              <a:t>Requisitos (II):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Si </a:t>
            </a:r>
            <a:r>
              <a:rPr lang="es-ES" spc="100" dirty="0"/>
              <a:t>el sistema de antenas y otros elementos del SAWAP se instalan por separado, cualquier parte de estos que exceda de 30 litros deberá ser invisible al público en general</a:t>
            </a:r>
            <a:r>
              <a:rPr lang="es-ES" spc="100" dirty="0" smtClean="0"/>
              <a:t>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pc="1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Requisitos </a:t>
            </a:r>
            <a:r>
              <a:rPr lang="es-ES" spc="100" dirty="0"/>
              <a:t>estéticos: coherencia visual con la estructura, tamaño proporcionado, forma coherente, colores neutros y cables ocultos</a:t>
            </a:r>
            <a:r>
              <a:rPr lang="es-ES" spc="100" dirty="0" smtClean="0"/>
              <a:t>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pc="1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 smtClean="0"/>
              <a:t>El </a:t>
            </a:r>
            <a:r>
              <a:rPr lang="es-ES" spc="100" dirty="0"/>
              <a:t>peso y la forma no deben requerir un refuerzo estructural de la estructura de </a:t>
            </a:r>
            <a:r>
              <a:rPr lang="es-ES" spc="100" dirty="0" smtClean="0"/>
              <a:t>apoyo.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s-ES" spc="1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pc="100" dirty="0"/>
              <a:t>Los clase E10 </a:t>
            </a:r>
            <a:r>
              <a:rPr lang="es-ES" spc="100" dirty="0" smtClean="0"/>
              <a:t>solo en </a:t>
            </a:r>
            <a:r>
              <a:rPr lang="es-ES" spc="100" dirty="0"/>
              <a:t>espacios al aire libre o en espacios a cubierto con una altura de techo mínima de 4 m</a:t>
            </a:r>
            <a:r>
              <a:rPr lang="es-ES" spc="100" dirty="0" smtClean="0"/>
              <a:t>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3347864" y="399354"/>
            <a:ext cx="5735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sz="2800" spc="100" dirty="0" smtClean="0">
                <a:latin typeface="Calibri"/>
              </a:rPr>
              <a:t>Norma UNE </a:t>
            </a:r>
            <a:r>
              <a:rPr lang="es-ES" sz="2800" spc="100" dirty="0" err="1" smtClean="0">
                <a:latin typeface="Calibri"/>
              </a:rPr>
              <a:t>SAWAPs</a:t>
            </a:r>
            <a:endParaRPr lang="es-ES" sz="2800" spc="100" dirty="0" smtClean="0">
              <a:latin typeface="Calibri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87" y="274424"/>
            <a:ext cx="3200469" cy="77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39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CCEF41030744142B4080EEE04824075" ma:contentTypeVersion="2" ma:contentTypeDescription="Crear nuevo documento." ma:contentTypeScope="" ma:versionID="d857193cff0f42b296e801ae4b2516a3">
  <xsd:schema xmlns:xsd="http://www.w3.org/2001/XMLSchema" xmlns:xs="http://www.w3.org/2001/XMLSchema" xmlns:p="http://schemas.microsoft.com/office/2006/metadata/properties" xmlns:ns2="58c59927-2947-4b75-a5db-6459c3e0dd5b" xmlns:ns3="390d7911-b1e2-42b7-b43a-20f253d1d8d5" targetNamespace="http://schemas.microsoft.com/office/2006/metadata/properties" ma:root="true" ma:fieldsID="f0a4257df6e099b2eb24029668637179" ns2:_="" ns3:_="">
    <xsd:import namespace="58c59927-2947-4b75-a5db-6459c3e0dd5b"/>
    <xsd:import namespace="390d7911-b1e2-42b7-b43a-20f253d1d8d5"/>
    <xsd:element name="properties">
      <xsd:complexType>
        <xsd:sequence>
          <xsd:element name="documentManagement">
            <xsd:complexType>
              <xsd:all>
                <xsd:element ref="ns2:Comentarios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59927-2947-4b75-a5db-6459c3e0dd5b" elementFormDefault="qualified">
    <xsd:import namespace="http://schemas.microsoft.com/office/2006/documentManagement/types"/>
    <xsd:import namespace="http://schemas.microsoft.com/office/infopath/2007/PartnerControls"/>
    <xsd:element name="Comentarios" ma:index="8" nillable="true" ma:displayName="Comentarios" ma:format="Hyperlink" ma:internalName="Comentarios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d7911-b1e2-42b7-b43a-20f253d1d8d5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Comentarios xmlns="58c59927-2947-4b75-a5db-6459c3e0dd5b">
      <Url xsi:nil="true"/>
      <Description xsi:nil="true"/>
    </Comentarios>
  </documentManagement>
</p:properties>
</file>

<file path=customXml/itemProps1.xml><?xml version="1.0" encoding="utf-8"?>
<ds:datastoreItem xmlns:ds="http://schemas.openxmlformats.org/officeDocument/2006/customXml" ds:itemID="{30DCB2D2-B303-4748-9D47-3D97B0DA43DD}"/>
</file>

<file path=customXml/itemProps2.xml><?xml version="1.0" encoding="utf-8"?>
<ds:datastoreItem xmlns:ds="http://schemas.openxmlformats.org/officeDocument/2006/customXml" ds:itemID="{91177302-47E0-4357-8209-F1986907FE50}"/>
</file>

<file path=customXml/itemProps3.xml><?xml version="1.0" encoding="utf-8"?>
<ds:datastoreItem xmlns:ds="http://schemas.openxmlformats.org/officeDocument/2006/customXml" ds:itemID="{05E31EFC-54C8-405C-B423-4C5826B162A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865</Words>
  <Application>Microsoft Office PowerPoint</Application>
  <PresentationFormat>Presentación en pantalla (4:3)</PresentationFormat>
  <Paragraphs>96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2014-08-20T12:12:05Z</dcterms:created>
  <dcterms:modified xsi:type="dcterms:W3CDTF">2022-04-04T14:14:19Z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0x0101000CCEF41030744142B4080EEE04824075</vt:lpwstr>
  </property>
</Properties>
</file>