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343" r:id="rId2"/>
    <p:sldId id="257" r:id="rId3"/>
    <p:sldId id="312" r:id="rId4"/>
    <p:sldId id="342" r:id="rId5"/>
    <p:sldId id="334" r:id="rId6"/>
    <p:sldId id="335" r:id="rId7"/>
    <p:sldId id="336" r:id="rId8"/>
    <p:sldId id="341" r:id="rId9"/>
    <p:sldId id="299" r:id="rId10"/>
    <p:sldId id="25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Manuel Riera" initials="J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4"/>
    <p:restoredTop sz="94635"/>
  </p:normalViewPr>
  <p:slideViewPr>
    <p:cSldViewPr snapToGrid="0">
      <p:cViewPr>
        <p:scale>
          <a:sx n="70" d="100"/>
          <a:sy n="70" d="100"/>
        </p:scale>
        <p:origin x="1230" y="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6661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05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18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99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2176045"/>
            <a:ext cx="8520600" cy="8102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800">
                <a:solidFill>
                  <a:srgbClr val="003F6C"/>
                </a:solidFill>
                <a:latin typeface="Geogrotesque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 dirty="0"/>
              <a:t>Título de la presentación</a:t>
            </a:r>
            <a:endParaRPr dirty="0"/>
          </a:p>
        </p:txBody>
      </p:sp>
      <p:sp>
        <p:nvSpPr>
          <p:cNvPr id="3" name="Google Shape;45;p11">
            <a:extLst>
              <a:ext uri="{FF2B5EF4-FFF2-40B4-BE49-F238E27FC236}">
                <a16:creationId xmlns:a16="http://schemas.microsoft.com/office/drawing/2014/main" id="{0A2A7E91-B3F6-8B4C-86DB-752F0FA643AD}"/>
              </a:ext>
            </a:extLst>
          </p:cNvPr>
          <p:cNvSpPr txBox="1">
            <a:spLocks/>
          </p:cNvSpPr>
          <p:nvPr userDrawn="1"/>
        </p:nvSpPr>
        <p:spPr>
          <a:xfrm>
            <a:off x="325200" y="2988200"/>
            <a:ext cx="8520600" cy="692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4800" b="0" i="0" u="none" strike="noStrike" cap="none">
                <a:solidFill>
                  <a:schemeClr val="bg1"/>
                </a:solidFill>
                <a:latin typeface="Geogrotesque" pitchFamily="2" charset="77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3200" dirty="0">
                <a:solidFill>
                  <a:srgbClr val="003F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97088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925167" y="949124"/>
            <a:ext cx="2767157" cy="335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2000">
                <a:solidFill>
                  <a:srgbClr val="003F6C"/>
                </a:solidFill>
                <a:latin typeface="Geogrotesque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dirty="0"/>
              <a:t>Titulo 1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 hasCustomPrompt="1"/>
          </p:nvPr>
        </p:nvSpPr>
        <p:spPr>
          <a:xfrm>
            <a:off x="925166" y="1445162"/>
            <a:ext cx="5695553" cy="1807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003F6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 dirty="0"/>
              <a:t>Texto Interior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 hasCustomPrompt="1"/>
          </p:nvPr>
        </p:nvSpPr>
        <p:spPr>
          <a:xfrm>
            <a:off x="763929" y="2116966"/>
            <a:ext cx="7813727" cy="922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0" i="1">
                <a:solidFill>
                  <a:srgbClr val="003F6C"/>
                </a:solidFill>
                <a:latin typeface="Geogrotesque Medium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dirty="0"/>
              <a:t>La emoción de conectar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2106597"/>
            <a:ext cx="8520600" cy="1044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rgbClr val="003F6C"/>
                </a:solidFill>
                <a:latin typeface="Geogrotesque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s-ES" dirty="0"/>
              <a:t>¡Gracias!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11DF79-C77D-4AEF-B882-4B0F70AC16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-15434"/>
            <a:ext cx="9143999" cy="51743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A81A2D2-028B-184D-B0ED-0022FD421A9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5667" y="266217"/>
            <a:ext cx="1469983" cy="42317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48" r:id="rId2"/>
    <p:sldLayoutId id="2147483652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istracionelectronica.gob.es/pae_Home/pae_OBSAE/Posicionamiento-Internacional/Comision_Europea_OBSAE/Indice-de-Economia-y-Sociedad-Digital-DESI-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598F62-F712-445A-8989-6C29424B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5434"/>
            <a:ext cx="9144000" cy="51743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CA8384E-4A55-4A3A-8570-5190FC0F6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67" y="266217"/>
            <a:ext cx="1469984" cy="423177"/>
          </a:xfrm>
          <a:prstGeom prst="rect">
            <a:avLst/>
          </a:prstGeom>
        </p:spPr>
      </p:pic>
      <p:sp>
        <p:nvSpPr>
          <p:cNvPr id="7" name="Google Shape;45;p11">
            <a:extLst>
              <a:ext uri="{FF2B5EF4-FFF2-40B4-BE49-F238E27FC236}">
                <a16:creationId xmlns:a16="http://schemas.microsoft.com/office/drawing/2014/main" id="{A4C75FE0-30B2-4702-BF2F-1EB6C383C472}"/>
              </a:ext>
            </a:extLst>
          </p:cNvPr>
          <p:cNvSpPr txBox="1">
            <a:spLocks/>
          </p:cNvSpPr>
          <p:nvPr/>
        </p:nvSpPr>
        <p:spPr>
          <a:xfrm>
            <a:off x="335667" y="1938338"/>
            <a:ext cx="8520600" cy="8102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4800" b="0" i="0" u="none" strike="noStrike" cap="none">
                <a:solidFill>
                  <a:srgbClr val="003F6C"/>
                </a:solidFill>
                <a:latin typeface="Geogrotesque" pitchFamily="2" charset="77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+mj-lt"/>
              </a:rPr>
              <a:t>LAS NUEVAS NORMAS UNE 133100, INFRAESTRUCTURAS PARA REDES DE TELECOMUNICACIONES</a:t>
            </a:r>
          </a:p>
        </p:txBody>
      </p:sp>
      <p:sp>
        <p:nvSpPr>
          <p:cNvPr id="8" name="Google Shape;45;p11">
            <a:extLst>
              <a:ext uri="{FF2B5EF4-FFF2-40B4-BE49-F238E27FC236}">
                <a16:creationId xmlns:a16="http://schemas.microsoft.com/office/drawing/2014/main" id="{209ECFE2-ED01-4A3E-BC82-BB6C99C36409}"/>
              </a:ext>
            </a:extLst>
          </p:cNvPr>
          <p:cNvSpPr txBox="1">
            <a:spLocks/>
          </p:cNvSpPr>
          <p:nvPr/>
        </p:nvSpPr>
        <p:spPr>
          <a:xfrm>
            <a:off x="335667" y="2455305"/>
            <a:ext cx="8520600" cy="692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4800" b="0" i="0" u="none" strike="noStrike" cap="none">
                <a:solidFill>
                  <a:schemeClr val="bg1"/>
                </a:solidFill>
                <a:latin typeface="Geogrotesque" pitchFamily="2" charset="77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sz="3200" dirty="0">
              <a:solidFill>
                <a:srgbClr val="003F6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3019B95-F893-4277-ABF2-701FBBCE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0" y="2964941"/>
            <a:ext cx="680878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endParaRPr lang="es-ES" altLang="es-ES" sz="1400" dirty="0">
              <a:solidFill>
                <a:schemeClr val="bg2"/>
              </a:solidFill>
              <a:latin typeface="+mj-lt"/>
            </a:endParaRPr>
          </a:p>
          <a:p>
            <a:pPr algn="l" eaLnBrk="1" hangingPunct="1"/>
            <a:endParaRPr lang="es-ES" altLang="es-ES" sz="1400" dirty="0">
              <a:solidFill>
                <a:schemeClr val="bg2"/>
              </a:solidFill>
              <a:latin typeface="+mj-lt"/>
            </a:endParaRPr>
          </a:p>
          <a:p>
            <a:pPr eaLnBrk="1" hangingPunct="1"/>
            <a:r>
              <a:rPr lang="es-ES" altLang="es-ES" sz="1400" b="1" dirty="0">
                <a:solidFill>
                  <a:schemeClr val="bg1"/>
                </a:solidFill>
                <a:latin typeface="+mj-lt"/>
              </a:rPr>
              <a:t>Adrián Nogales Escudero</a:t>
            </a:r>
          </a:p>
          <a:p>
            <a:pPr eaLnBrk="1" hangingPunct="1"/>
            <a:r>
              <a:rPr lang="es-ES" sz="1400" b="1" dirty="0">
                <a:solidFill>
                  <a:schemeClr val="bg1"/>
                </a:solidFill>
                <a:latin typeface="+mj-lt"/>
              </a:rPr>
              <a:t>Director de Relaciones Institucionales del COIT</a:t>
            </a:r>
          </a:p>
          <a:p>
            <a:pPr eaLnBrk="1" hangingPunct="1"/>
            <a:r>
              <a:rPr lang="es-ES" sz="1400" b="1" dirty="0">
                <a:solidFill>
                  <a:schemeClr val="bg1"/>
                </a:solidFill>
                <a:latin typeface="+mj-lt"/>
              </a:rPr>
              <a:t>Secretario CTN133/SC1 Infraestructuras</a:t>
            </a:r>
          </a:p>
          <a:p>
            <a:pPr algn="l" eaLnBrk="1" hangingPunct="1"/>
            <a:endParaRPr lang="es-ES" altLang="es-ES" sz="1400" b="1" dirty="0">
              <a:solidFill>
                <a:schemeClr val="bg1"/>
              </a:solidFill>
              <a:latin typeface="+mj-lt"/>
            </a:endParaRPr>
          </a:p>
          <a:p>
            <a:pPr algn="l" eaLnBrk="1" hangingPunct="1"/>
            <a:r>
              <a:rPr lang="es-ES" altLang="es-ES" sz="1400" b="1" dirty="0">
                <a:solidFill>
                  <a:schemeClr val="bg1"/>
                </a:solidFill>
                <a:latin typeface="+mj-lt"/>
              </a:rPr>
              <a:t>5 de abril 2022</a:t>
            </a:r>
          </a:p>
        </p:txBody>
      </p:sp>
    </p:spTree>
    <p:extLst>
      <p:ext uri="{BB962C8B-B14F-4D97-AF65-F5344CB8AC3E}">
        <p14:creationId xmlns:p14="http://schemas.microsoft.com/office/powerpoint/2010/main" val="240617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;p11"/>
          <p:cNvSpPr txBox="1">
            <a:spLocks/>
          </p:cNvSpPr>
          <p:nvPr/>
        </p:nvSpPr>
        <p:spPr>
          <a:xfrm>
            <a:off x="0" y="2106597"/>
            <a:ext cx="9144000" cy="10440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6000" b="0" i="0" u="none" strike="noStrike" cap="none">
                <a:solidFill>
                  <a:srgbClr val="003F6C"/>
                </a:solidFill>
                <a:latin typeface="Geogrotesque" pitchFamily="2" charset="77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latin typeface="+mn-lt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6381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/>
          <p:cNvSpPr txBox="1">
            <a:spLocks noGrp="1"/>
          </p:cNvSpPr>
          <p:nvPr>
            <p:ph type="ctrTitle"/>
          </p:nvPr>
        </p:nvSpPr>
        <p:spPr>
          <a:xfrm>
            <a:off x="808930" y="975764"/>
            <a:ext cx="2767157" cy="335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2000">
                <a:solidFill>
                  <a:srgbClr val="003F6C"/>
                </a:solidFill>
                <a:latin typeface="Geogrotesque" pitchFamily="2" charset="7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 sz="1800" b="1" dirty="0">
                <a:latin typeface="+mj-lt"/>
              </a:rPr>
              <a:t>ÍNDICE</a:t>
            </a:r>
          </a:p>
        </p:txBody>
      </p:sp>
      <p:sp>
        <p:nvSpPr>
          <p:cNvPr id="3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08931" y="1576755"/>
            <a:ext cx="7495098" cy="3213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003F6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CTN 133/ SC 1 de UNE</a:t>
            </a: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El Equipo de Trabajo</a:t>
            </a: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Antecedentes</a:t>
            </a: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La norma UNE 133100 (partes 1 a 5)</a:t>
            </a: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Actualización en 2021. Elementos innovadores</a:t>
            </a: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latin typeface="+mj-lt"/>
            </a:endParaRPr>
          </a:p>
          <a:p>
            <a:pPr marL="285750" indent="-285750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Acceso a las normas</a:t>
            </a:r>
            <a:endParaRPr lang="es-E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6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FAA6-E874-47C5-BA9D-CB98603A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04" y="1062561"/>
            <a:ext cx="6212937" cy="335666"/>
          </a:xfrm>
        </p:spPr>
        <p:txBody>
          <a:bodyPr/>
          <a:lstStyle/>
          <a:p>
            <a:r>
              <a:rPr lang="es-ES" b="1" dirty="0">
                <a:latin typeface="+mn-lt"/>
              </a:rPr>
              <a:t>CTN 133/ SC 1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20DE702C-8DC2-472B-B788-A6CF09CCCDA4}"/>
              </a:ext>
            </a:extLst>
          </p:cNvPr>
          <p:cNvSpPr txBox="1">
            <a:spLocks/>
          </p:cNvSpPr>
          <p:nvPr/>
        </p:nvSpPr>
        <p:spPr>
          <a:xfrm>
            <a:off x="757112" y="1542169"/>
            <a:ext cx="7718148" cy="3146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3F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Han sido desarrolladas por el subcomité CTN 133/SC 1 </a:t>
            </a:r>
            <a:r>
              <a:rPr lang="es-ES" sz="1900" i="1" dirty="0">
                <a:latin typeface="+mn-lt"/>
              </a:rPr>
              <a:t>Infraestructuras</a:t>
            </a: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900" i="1" dirty="0">
              <a:latin typeface="+mn-lt"/>
            </a:endParaRP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Presidido por la Secretaría de Estado de Telecomunicaciones e Infraestructuras Digitales del Ministerio de Asuntos Económicos y Transformación Digital, </a:t>
            </a: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900" dirty="0">
              <a:latin typeface="+mn-lt"/>
            </a:endParaRP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La secretaría la desempeña el Colegio Oficial de Ingenieros de Telecomunicación.</a:t>
            </a: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900" dirty="0">
              <a:latin typeface="+mn-lt"/>
            </a:endParaRP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La serie de normas UNE 133100 está compuesta por cinco partes </a:t>
            </a:r>
          </a:p>
          <a:p>
            <a:endParaRPr lang="es-ES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endParaRPr lang="es-E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246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1FAA6-E874-47C5-BA9D-CB98603A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704" y="1062561"/>
            <a:ext cx="6212937" cy="335666"/>
          </a:xfrm>
        </p:spPr>
        <p:txBody>
          <a:bodyPr/>
          <a:lstStyle/>
          <a:p>
            <a:r>
              <a:rPr lang="es-ES" b="1" dirty="0">
                <a:latin typeface="+mn-lt"/>
              </a:rPr>
              <a:t>EL EQUIPO DE TRABAJO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20DE702C-8DC2-472B-B788-A6CF09CCCDA4}"/>
              </a:ext>
            </a:extLst>
          </p:cNvPr>
          <p:cNvSpPr txBox="1">
            <a:spLocks/>
          </p:cNvSpPr>
          <p:nvPr/>
        </p:nvSpPr>
        <p:spPr>
          <a:xfrm>
            <a:off x="891581" y="1548892"/>
            <a:ext cx="7583679" cy="31466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3F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Editores: AOTEC, COIT  Y FENITEL </a:t>
            </a: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900" dirty="0">
              <a:latin typeface="+mn-lt"/>
            </a:endParaRP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Miembros del CTN133/Subcomité SC1: 35 vocales y cerca de 100 miembros: AMETIC, AOTEC, AFME, ADHORNA-ELECNOR, AYTO. VALENCIA, COIT, COITT, COMMSCOPE, DIGITALES, EK, ENERTIC, FEMP, FOMENTO SAN SEBASTIÁN, FACEL, FECOTEL, FENIE, FENITEL, GABOCOM, GRUPO GPF, HISPASAT, HIDROSTANK, JUNTA DE ANDALUCÍA, KONEKT, MICROZANJAS, SETELECO, MOTUPLAS, NTET SPA, RECI, TELEFÓNICA, TELEVES, TVC-ESPAÑA, VODAFONE, ZTE MSSE</a:t>
            </a: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900" dirty="0">
              <a:latin typeface="+mn-lt"/>
            </a:endParaRPr>
          </a:p>
          <a:p>
            <a:pPr marL="342900" indent="-34290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900" dirty="0">
                <a:latin typeface="+mn-lt"/>
              </a:rPr>
              <a:t>SERVICIO TÉCNICO DE NORMALIZACIÓN: 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latin typeface="+mn-lt"/>
            </a:endParaRPr>
          </a:p>
          <a:p>
            <a:endParaRPr lang="es-E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52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87D06-4F8D-462A-9D1B-4B2B13C4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81" y="1028073"/>
            <a:ext cx="7205396" cy="335666"/>
          </a:xfrm>
        </p:spPr>
        <p:txBody>
          <a:bodyPr/>
          <a:lstStyle/>
          <a:p>
            <a:r>
              <a:rPr lang="es-ES" b="1" dirty="0">
                <a:latin typeface="+mn-lt"/>
              </a:rPr>
              <a:t>ANTECEDENTES</a:t>
            </a:r>
            <a:endParaRPr lang="es-ES" dirty="0">
              <a:latin typeface="+mn-lt"/>
            </a:endParaRP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A85B812-65DC-47E7-94CA-94B76457305F}"/>
              </a:ext>
            </a:extLst>
          </p:cNvPr>
          <p:cNvSpPr txBox="1">
            <a:spLocks/>
          </p:cNvSpPr>
          <p:nvPr/>
        </p:nvSpPr>
        <p:spPr>
          <a:xfrm>
            <a:off x="826581" y="1452327"/>
            <a:ext cx="7049387" cy="3132439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26580" y="1452327"/>
            <a:ext cx="762138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3F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serie de normas UNE 133100 fue publicada por primera vez en el año 2002.</a:t>
            </a:r>
          </a:p>
          <a:p>
            <a:pPr marL="285750" indent="-28575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3F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3F6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 años de despliegue de redes ultrarrápidas: esfuerzo inversor de los operadores de telecomunicaciones e impulso de la Administración.</a:t>
            </a:r>
          </a:p>
          <a:p>
            <a:pPr marL="285750" indent="-28575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3F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3F6C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3F6C"/>
                </a:solidFill>
                <a:latin typeface="+mn-lt"/>
              </a:rPr>
              <a:t>España se sitúa en el tercer puesto en el indicador “Conectividad” del Índice de Economía y Sociedad Digital 2021 de la Unión Europea del </a:t>
            </a:r>
            <a:r>
              <a:rPr lang="es-ES" sz="1800" u="sng" dirty="0">
                <a:solidFill>
                  <a:srgbClr val="0097A7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</a:t>
            </a:r>
            <a:r>
              <a:rPr lang="es-ES" sz="1800" u="sng" dirty="0">
                <a:solidFill>
                  <a:srgbClr val="003F6C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</a:t>
            </a:r>
            <a:r>
              <a:rPr lang="es-ES" sz="1800" u="sng" dirty="0">
                <a:solidFill>
                  <a:srgbClr val="003F6C"/>
                </a:solidFill>
                <a:latin typeface="+mn-lt"/>
              </a:rPr>
              <a:t>.</a:t>
            </a:r>
            <a:endParaRPr lang="es-ES" sz="1800" dirty="0">
              <a:solidFill>
                <a:srgbClr val="003F6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600" dirty="0">
              <a:latin typeface="+mn-lt"/>
              <a:cs typeface="Times New Roman" panose="02020603050405020304" pitchFamily="18" charset="0"/>
            </a:endParaRPr>
          </a:p>
          <a:p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29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87D06-4F8D-462A-9D1B-4B2B13C4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46" y="957738"/>
            <a:ext cx="7205396" cy="335666"/>
          </a:xfrm>
        </p:spPr>
        <p:txBody>
          <a:bodyPr/>
          <a:lstStyle/>
          <a:p>
            <a:r>
              <a:rPr lang="es-ES" b="1" dirty="0">
                <a:latin typeface="+mn-lt"/>
              </a:rPr>
              <a:t>LA NORMA UNE 133100 (2021) (PARTES 1 A 5)</a:t>
            </a:r>
            <a:endParaRPr lang="es-ES" dirty="0"/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A85B812-65DC-47E7-94CA-94B76457305F}"/>
              </a:ext>
            </a:extLst>
          </p:cNvPr>
          <p:cNvSpPr txBox="1">
            <a:spLocks/>
          </p:cNvSpPr>
          <p:nvPr/>
        </p:nvSpPr>
        <p:spPr>
          <a:xfrm>
            <a:off x="826581" y="1452327"/>
            <a:ext cx="7049387" cy="3132439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58483" y="3760205"/>
            <a:ext cx="4572000" cy="555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dirty="0"/>
          </a:p>
        </p:txBody>
      </p:sp>
      <p:sp>
        <p:nvSpPr>
          <p:cNvPr id="10" name="Rectángulo 2"/>
          <p:cNvSpPr/>
          <p:nvPr/>
        </p:nvSpPr>
        <p:spPr>
          <a:xfrm>
            <a:off x="890040" y="1293404"/>
            <a:ext cx="765345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dirty="0">
                <a:solidFill>
                  <a:srgbClr val="003F6C"/>
                </a:solidFill>
                <a:latin typeface="+mn-lt"/>
              </a:rPr>
              <a:t>UNE 133100-1:2021 </a:t>
            </a:r>
            <a:r>
              <a:rPr lang="es-ES" sz="1700" i="1" dirty="0">
                <a:solidFill>
                  <a:srgbClr val="003F6C"/>
                </a:solidFill>
                <a:latin typeface="+mn-lt"/>
              </a:rPr>
              <a:t>Infraestructuras para redes de telecomunicaciones. </a:t>
            </a:r>
          </a:p>
          <a:p>
            <a:r>
              <a:rPr lang="es-ES" sz="1700" i="1" dirty="0">
                <a:solidFill>
                  <a:srgbClr val="003F6C"/>
                </a:solidFill>
                <a:latin typeface="+mn-lt"/>
              </a:rPr>
              <a:t>Parte 1: Canalizaciones subterráneas</a:t>
            </a:r>
          </a:p>
          <a:p>
            <a:endParaRPr lang="es-ES" sz="1600" i="1" dirty="0">
              <a:solidFill>
                <a:srgbClr val="003F6C"/>
              </a:solidFill>
              <a:latin typeface="+mn-lt"/>
            </a:endParaRPr>
          </a:p>
          <a:p>
            <a:r>
              <a:rPr lang="es-ES" sz="1700" dirty="0">
                <a:solidFill>
                  <a:srgbClr val="003F6C"/>
                </a:solidFill>
                <a:latin typeface="+mn-lt"/>
              </a:rPr>
              <a:t>UNE 133100-2:2021 </a:t>
            </a:r>
            <a:r>
              <a:rPr lang="es-ES" sz="1700" i="1" dirty="0">
                <a:solidFill>
                  <a:srgbClr val="003F6C"/>
                </a:solidFill>
                <a:latin typeface="+mn-lt"/>
              </a:rPr>
              <a:t>Infraestructuras para redes de telecomunicaciones. </a:t>
            </a:r>
          </a:p>
          <a:p>
            <a:r>
              <a:rPr lang="es-ES" sz="1700" i="1" dirty="0">
                <a:solidFill>
                  <a:srgbClr val="003F6C"/>
                </a:solidFill>
                <a:latin typeface="+mn-lt"/>
              </a:rPr>
              <a:t>Parte 2: Arquetas y cámaras de registro</a:t>
            </a:r>
          </a:p>
          <a:p>
            <a:endParaRPr lang="es-ES" sz="1600" i="1" dirty="0">
              <a:solidFill>
                <a:srgbClr val="003F6C"/>
              </a:solidFill>
              <a:latin typeface="+mn-lt"/>
            </a:endParaRPr>
          </a:p>
          <a:p>
            <a:r>
              <a:rPr lang="es-ES" sz="1700" dirty="0">
                <a:solidFill>
                  <a:srgbClr val="003F6C"/>
                </a:solidFill>
                <a:latin typeface="+mn-lt"/>
              </a:rPr>
              <a:t>UNE 133100-3:2021 </a:t>
            </a:r>
            <a:r>
              <a:rPr lang="es-ES" sz="1700" i="1" dirty="0">
                <a:solidFill>
                  <a:srgbClr val="003F6C"/>
                </a:solidFill>
                <a:latin typeface="+mn-lt"/>
              </a:rPr>
              <a:t>Infraestructuras para redes de telecomunicaciones. </a:t>
            </a:r>
          </a:p>
          <a:p>
            <a:r>
              <a:rPr lang="es-ES" sz="1700" i="1" dirty="0">
                <a:solidFill>
                  <a:srgbClr val="003F6C"/>
                </a:solidFill>
                <a:latin typeface="+mn-lt"/>
              </a:rPr>
              <a:t>Parte 3: Tramos interurbanos</a:t>
            </a:r>
            <a:r>
              <a:rPr lang="es-ES" sz="1700" dirty="0">
                <a:solidFill>
                  <a:srgbClr val="003F6C"/>
                </a:solidFill>
                <a:latin typeface="+mn-lt"/>
              </a:rPr>
              <a:t> </a:t>
            </a:r>
          </a:p>
          <a:p>
            <a:endParaRPr lang="es-ES" sz="1600" dirty="0">
              <a:solidFill>
                <a:srgbClr val="003F6C"/>
              </a:solidFill>
              <a:latin typeface="+mn-lt"/>
            </a:endParaRPr>
          </a:p>
          <a:p>
            <a:r>
              <a:rPr lang="es-ES" sz="1700" dirty="0">
                <a:solidFill>
                  <a:srgbClr val="003F6C"/>
                </a:solidFill>
                <a:latin typeface="+mn-lt"/>
              </a:rPr>
              <a:t>UNE 133100-4:2021 </a:t>
            </a:r>
            <a:r>
              <a:rPr lang="es-ES" sz="1700" i="1" dirty="0">
                <a:solidFill>
                  <a:srgbClr val="003F6C"/>
                </a:solidFill>
                <a:latin typeface="+mn-lt"/>
              </a:rPr>
              <a:t>Infraestructuras para redes de telecomunicaciones. </a:t>
            </a:r>
          </a:p>
          <a:p>
            <a:r>
              <a:rPr lang="es-ES" sz="1700" i="1" dirty="0">
                <a:solidFill>
                  <a:srgbClr val="003F6C"/>
                </a:solidFill>
                <a:latin typeface="+mn-lt"/>
              </a:rPr>
              <a:t>Parte 4: Líneas aéreas</a:t>
            </a:r>
          </a:p>
          <a:p>
            <a:endParaRPr lang="es-ES" sz="1600" i="1" dirty="0">
              <a:solidFill>
                <a:srgbClr val="003F6C"/>
              </a:solidFill>
              <a:latin typeface="+mn-lt"/>
            </a:endParaRPr>
          </a:p>
          <a:p>
            <a:r>
              <a:rPr lang="es-ES" sz="1700" dirty="0">
                <a:solidFill>
                  <a:srgbClr val="003F6C"/>
                </a:solidFill>
                <a:latin typeface="+mn-lt"/>
              </a:rPr>
              <a:t>UNE 133100-5:2021 </a:t>
            </a:r>
            <a:r>
              <a:rPr lang="es-ES" sz="1700" i="1" dirty="0">
                <a:solidFill>
                  <a:srgbClr val="003F6C"/>
                </a:solidFill>
                <a:latin typeface="+mn-lt"/>
              </a:rPr>
              <a:t>Infraestructuras para redes de telecomunicaciones. </a:t>
            </a:r>
          </a:p>
          <a:p>
            <a:r>
              <a:rPr lang="es-ES" sz="1700" i="1" dirty="0">
                <a:solidFill>
                  <a:srgbClr val="003F6C"/>
                </a:solidFill>
                <a:latin typeface="+mn-lt"/>
              </a:rPr>
              <a:t>Parte 5: Instalación en fachada</a:t>
            </a:r>
          </a:p>
          <a:p>
            <a:endParaRPr lang="es-ES" sz="1700" dirty="0">
              <a:solidFill>
                <a:srgbClr val="003F6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06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87D06-4F8D-462A-9D1B-4B2B13C4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180" y="941375"/>
            <a:ext cx="7205396" cy="335666"/>
          </a:xfrm>
        </p:spPr>
        <p:txBody>
          <a:bodyPr/>
          <a:lstStyle/>
          <a:p>
            <a:br>
              <a:rPr lang="es-ES" sz="1800" dirty="0">
                <a:latin typeface="+mj-lt"/>
              </a:rPr>
            </a:br>
            <a:br>
              <a:rPr lang="es-ES" sz="1800" dirty="0">
                <a:latin typeface="+mj-lt"/>
              </a:rPr>
            </a:br>
            <a:r>
              <a:rPr lang="es-ES" b="1" dirty="0">
                <a:latin typeface="+mj-lt"/>
              </a:rPr>
              <a:t>ACTUALIZACIÓN DE 2021. ELEMENTOS INNOVADORES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A85B812-65DC-47E7-94CA-94B76457305F}"/>
              </a:ext>
            </a:extLst>
          </p:cNvPr>
          <p:cNvSpPr txBox="1">
            <a:spLocks/>
          </p:cNvSpPr>
          <p:nvPr/>
        </p:nvSpPr>
        <p:spPr>
          <a:xfrm>
            <a:off x="826581" y="1452327"/>
            <a:ext cx="7049387" cy="3132439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58483" y="3760205"/>
            <a:ext cx="4572000" cy="555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26582" y="1277041"/>
            <a:ext cx="76623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rgbClr val="003F6C"/>
                </a:solidFill>
              </a:rPr>
              <a:t>Adecuación a la nueva realidad del sector, incluyendo las nuevas soluciones disponibles y ambientalmente más sostenibles: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800" dirty="0">
              <a:solidFill>
                <a:srgbClr val="003F6C"/>
              </a:solidFill>
            </a:endParaRP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3F6C"/>
                </a:solidFill>
              </a:rPr>
              <a:t>Actualización de toda la referencia normativa </a:t>
            </a:r>
            <a:r>
              <a:rPr lang="es-ES" sz="1800" dirty="0">
                <a:solidFill>
                  <a:srgbClr val="003F6C"/>
                </a:solidFill>
              </a:rPr>
              <a:t>después de 20 años.</a:t>
            </a: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003F6C"/>
                </a:solidFill>
              </a:rPr>
              <a:t>En tendidos aéreos, la </a:t>
            </a:r>
            <a:r>
              <a:rPr lang="es-ES" sz="1800" b="1" dirty="0">
                <a:solidFill>
                  <a:srgbClr val="003F6C"/>
                </a:solidFill>
              </a:rPr>
              <a:t>utilización de postes PRFV </a:t>
            </a:r>
            <a:r>
              <a:rPr lang="es-ES" sz="1800" dirty="0">
                <a:solidFill>
                  <a:srgbClr val="003F6C"/>
                </a:solidFill>
              </a:rPr>
              <a:t>más adaptados y más versátiles para el tendido de cables y fibra óptica. Especificación técnica UNE 0072. (Desarrollo específico de la parte 4 de la UNE 133100.</a:t>
            </a: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rgbClr val="003F6C"/>
                </a:solidFill>
              </a:rPr>
              <a:t>En despliegue urbano se han contemplado </a:t>
            </a:r>
            <a:r>
              <a:rPr lang="es-ES" sz="1800" b="1" dirty="0">
                <a:solidFill>
                  <a:srgbClr val="003F6C"/>
                </a:solidFill>
              </a:rPr>
              <a:t>nuevas técnicas de tendido </a:t>
            </a:r>
            <a:r>
              <a:rPr lang="es-ES" sz="1800" dirty="0">
                <a:solidFill>
                  <a:srgbClr val="003F6C"/>
                </a:solidFill>
              </a:rPr>
              <a:t>de cables y fibra óptica: mini y </a:t>
            </a:r>
            <a:r>
              <a:rPr lang="es-ES" sz="1800" dirty="0" err="1">
                <a:solidFill>
                  <a:srgbClr val="003F6C"/>
                </a:solidFill>
              </a:rPr>
              <a:t>microzanjas</a:t>
            </a:r>
            <a:r>
              <a:rPr lang="es-ES" sz="1800" dirty="0">
                <a:solidFill>
                  <a:srgbClr val="003F6C"/>
                </a:solidFill>
              </a:rPr>
              <a:t> (más eficientes y más sostenibles desde el punto de vista medioambiental). </a:t>
            </a: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3F6C"/>
                </a:solidFill>
              </a:rPr>
              <a:t>Revisión gráfica </a:t>
            </a:r>
            <a:r>
              <a:rPr lang="es-ES" sz="1800" dirty="0">
                <a:solidFill>
                  <a:srgbClr val="003F6C"/>
                </a:solidFill>
              </a:rPr>
              <a:t>de figuras y </a:t>
            </a:r>
            <a:r>
              <a:rPr lang="es-ES" sz="1800" b="1" dirty="0">
                <a:solidFill>
                  <a:srgbClr val="003F6C"/>
                </a:solidFill>
              </a:rPr>
              <a:t>revisión editorial </a:t>
            </a:r>
            <a:r>
              <a:rPr lang="es-ES" sz="1800" dirty="0">
                <a:solidFill>
                  <a:srgbClr val="003F6C"/>
                </a:solidFill>
              </a:rPr>
              <a:t>a cargo de UNE</a:t>
            </a:r>
            <a:endParaRPr lang="es-ES" sz="2000" dirty="0">
              <a:solidFill>
                <a:schemeClr val="tx1"/>
              </a:solidFill>
              <a:latin typeface="DIN Pro" panose="02000503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4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87D06-4F8D-462A-9D1B-4B2B13C48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581" y="1046940"/>
            <a:ext cx="7205396" cy="335666"/>
          </a:xfrm>
        </p:spPr>
        <p:txBody>
          <a:bodyPr/>
          <a:lstStyle/>
          <a:p>
            <a:br>
              <a:rPr lang="es-ES" sz="1800" dirty="0">
                <a:latin typeface="+mj-lt"/>
              </a:rPr>
            </a:br>
            <a:br>
              <a:rPr lang="es-ES" sz="1800" dirty="0">
                <a:latin typeface="+mj-lt"/>
              </a:rPr>
            </a:br>
            <a:r>
              <a:rPr lang="es-ES" b="1" dirty="0">
                <a:latin typeface="+mj-lt"/>
              </a:rPr>
              <a:t>ACCESO A LAS NORMAS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AA85B812-65DC-47E7-94CA-94B76457305F}"/>
              </a:ext>
            </a:extLst>
          </p:cNvPr>
          <p:cNvSpPr txBox="1">
            <a:spLocks/>
          </p:cNvSpPr>
          <p:nvPr/>
        </p:nvSpPr>
        <p:spPr>
          <a:xfrm>
            <a:off x="826581" y="1452327"/>
            <a:ext cx="7049387" cy="3132439"/>
          </a:xfr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331589" y="3766929"/>
            <a:ext cx="4572000" cy="555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968189" y="2030184"/>
            <a:ext cx="74934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3F6C"/>
                </a:solidFill>
              </a:rPr>
              <a:t>SERVICIO AENOR más (Solución on-line para gestión de normas UNE. Consulta en PDF de las normas)</a:t>
            </a: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endParaRPr lang="es-ES" sz="1800" b="1" dirty="0">
              <a:solidFill>
                <a:srgbClr val="003F6C"/>
              </a:solidFill>
            </a:endParaRP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3F6C"/>
                </a:solidFill>
              </a:rPr>
              <a:t>COIT dispone de una colección de 100 normas que ofrece a sus colegiados con este servicio.</a:t>
            </a:r>
            <a:endParaRPr lang="es-ES" sz="1800" dirty="0">
              <a:solidFill>
                <a:srgbClr val="003F6C"/>
              </a:solidFill>
            </a:endParaRP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endParaRPr lang="es-ES" sz="1800" dirty="0">
              <a:solidFill>
                <a:srgbClr val="003F6C"/>
              </a:solidFill>
            </a:endParaRPr>
          </a:p>
          <a:p>
            <a:pPr marL="457200" lvl="3" indent="-457200" algn="just">
              <a:buClr>
                <a:srgbClr val="003F6C"/>
              </a:buClr>
              <a:buFont typeface="Wingdings" panose="05000000000000000000" pitchFamily="2" charset="2"/>
              <a:buChar char="ü"/>
            </a:pPr>
            <a:r>
              <a:rPr lang="es-ES" sz="1800" b="1" dirty="0">
                <a:solidFill>
                  <a:srgbClr val="003F6C"/>
                </a:solidFill>
              </a:rPr>
              <a:t>También pueden adquirirse en formato impreso</a:t>
            </a:r>
            <a:r>
              <a:rPr lang="es-ES" sz="1800" dirty="0">
                <a:solidFill>
                  <a:srgbClr val="003F6C"/>
                </a:solidFill>
              </a:rPr>
              <a:t>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3687535" y="2848769"/>
          <a:ext cx="1768929" cy="304800"/>
        </p:xfrm>
        <a:graphic>
          <a:graphicData uri="http://schemas.openxmlformats.org/drawingml/2006/table">
            <a:tbl>
              <a:tblPr/>
              <a:tblGrid>
                <a:gridCol w="176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dirty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97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00CABEB-1006-4C50-A50C-7312E637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37" y="2203863"/>
            <a:ext cx="6703726" cy="73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03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entarios xmlns="58c59927-2947-4b75-a5db-6459c3e0dd5b">
      <Url xsi:nil="true"/>
      <Description xsi:nil="true"/>
    </Comentario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CEF41030744142B4080EEE04824075" ma:contentTypeVersion="2" ma:contentTypeDescription="Crear nuevo documento." ma:contentTypeScope="" ma:versionID="d857193cff0f42b296e801ae4b2516a3">
  <xsd:schema xmlns:xsd="http://www.w3.org/2001/XMLSchema" xmlns:xs="http://www.w3.org/2001/XMLSchema" xmlns:p="http://schemas.microsoft.com/office/2006/metadata/properties" xmlns:ns2="58c59927-2947-4b75-a5db-6459c3e0dd5b" xmlns:ns3="390d7911-b1e2-42b7-b43a-20f253d1d8d5" targetNamespace="http://schemas.microsoft.com/office/2006/metadata/properties" ma:root="true" ma:fieldsID="f0a4257df6e099b2eb24029668637179" ns2:_="" ns3:_="">
    <xsd:import namespace="58c59927-2947-4b75-a5db-6459c3e0dd5b"/>
    <xsd:import namespace="390d7911-b1e2-42b7-b43a-20f253d1d8d5"/>
    <xsd:element name="properties">
      <xsd:complexType>
        <xsd:sequence>
          <xsd:element name="documentManagement">
            <xsd:complexType>
              <xsd:all>
                <xsd:element ref="ns2:Comentarios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59927-2947-4b75-a5db-6459c3e0dd5b" elementFormDefault="qualified">
    <xsd:import namespace="http://schemas.microsoft.com/office/2006/documentManagement/types"/>
    <xsd:import namespace="http://schemas.microsoft.com/office/infopath/2007/PartnerControls"/>
    <xsd:element name="Comentarios" ma:index="8" nillable="true" ma:displayName="Comentarios" ma:format="Hyperlink" ma:internalName="Comentario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d7911-b1e2-42b7-b43a-20f253d1d8d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C4319-57A0-4EA4-8EFC-AF9338C6999A}"/>
</file>

<file path=customXml/itemProps2.xml><?xml version="1.0" encoding="utf-8"?>
<ds:datastoreItem xmlns:ds="http://schemas.openxmlformats.org/officeDocument/2006/customXml" ds:itemID="{5A6BFE43-57F2-4CE7-86C1-B9109D36B4E3}"/>
</file>

<file path=customXml/itemProps3.xml><?xml version="1.0" encoding="utf-8"?>
<ds:datastoreItem xmlns:ds="http://schemas.openxmlformats.org/officeDocument/2006/customXml" ds:itemID="{D35DCAB8-ED92-4460-ABCC-506186F26C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556</Words>
  <Application>Microsoft Office PowerPoint</Application>
  <PresentationFormat>Presentación en pantalla (16:9)</PresentationFormat>
  <Paragraphs>78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DIN Pro</vt:lpstr>
      <vt:lpstr>Geogrotesque</vt:lpstr>
      <vt:lpstr>Geogrotesque Medium</vt:lpstr>
      <vt:lpstr>Wingdings</vt:lpstr>
      <vt:lpstr>Simple Light</vt:lpstr>
      <vt:lpstr>Presentación de PowerPoint</vt:lpstr>
      <vt:lpstr>ÍNDICE</vt:lpstr>
      <vt:lpstr>CTN 133/ SC 1</vt:lpstr>
      <vt:lpstr>EL EQUIPO DE TRABAJO</vt:lpstr>
      <vt:lpstr>ANTECEDENTES</vt:lpstr>
      <vt:lpstr>LA NORMA UNE 133100 (2021) (PARTES 1 A 5)</vt:lpstr>
      <vt:lpstr>  ACTUALIZACIÓN DE 2021. ELEMENTOS INNOVADORES</vt:lpstr>
      <vt:lpstr>  ACCESO A LAS NORMAS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 click aquí para añadir un título</dc:title>
  <dc:creator>Pascual Alloza, Susana</dc:creator>
  <cp:lastModifiedBy>Pascual Alloza, Susana</cp:lastModifiedBy>
  <cp:revision>156</cp:revision>
  <dcterms:modified xsi:type="dcterms:W3CDTF">2022-04-04T08:59:17Z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0x0101000CCEF41030744142B4080EEE04824075</vt:lpwstr>
  </property>
</Properties>
</file>